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6" r:id="rId2"/>
    <p:sldId id="256" r:id="rId3"/>
    <p:sldId id="268" r:id="rId4"/>
    <p:sldId id="257" r:id="rId5"/>
    <p:sldId id="258" r:id="rId6"/>
    <p:sldId id="269" r:id="rId7"/>
    <p:sldId id="259" r:id="rId8"/>
    <p:sldId id="272" r:id="rId9"/>
    <p:sldId id="273" r:id="rId10"/>
    <p:sldId id="270" r:id="rId11"/>
    <p:sldId id="260" r:id="rId12"/>
    <p:sldId id="271" r:id="rId13"/>
    <p:sldId id="275" r:id="rId14"/>
    <p:sldId id="276" r:id="rId15"/>
    <p:sldId id="277" r:id="rId16"/>
    <p:sldId id="267" r:id="rId17"/>
  </p:sldIdLst>
  <p:sldSz cx="12192000" cy="6858000"/>
  <p:notesSz cx="6858000" cy="9144000"/>
  <p:defaultTextStyle>
    <a:defPPr>
      <a:defRPr lang="nl-B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3D56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13" autoAdjust="0"/>
    <p:restoredTop sz="94660"/>
  </p:normalViewPr>
  <p:slideViewPr>
    <p:cSldViewPr snapToGrid="0">
      <p:cViewPr varScale="1">
        <p:scale>
          <a:sx n="92" d="100"/>
          <a:sy n="92" d="100"/>
        </p:scale>
        <p:origin x="450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 smtClean="0"/>
              <a:t>Klik om de stijl te bewerken</a:t>
            </a:r>
            <a:endParaRPr lang="nl-BE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 smtClean="0"/>
              <a:t>Klik om de ondertitelstijl van het model te bewerken</a:t>
            </a:r>
            <a:endParaRPr lang="nl-BE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329303-E382-4B15-8DE5-EF5D1FAE82E3}" type="datetimeFigureOut">
              <a:rPr lang="nl-BE" smtClean="0"/>
              <a:t>30/11/2015</a:t>
            </a:fld>
            <a:endParaRPr lang="nl-B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155B46-A303-499B-86A3-1EC3E2925114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9962239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BE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BE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329303-E382-4B15-8DE5-EF5D1FAE82E3}" type="datetimeFigureOut">
              <a:rPr lang="nl-BE" smtClean="0"/>
              <a:t>30/11/2015</a:t>
            </a:fld>
            <a:endParaRPr lang="nl-B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155B46-A303-499B-86A3-1EC3E2925114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7632810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BE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BE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329303-E382-4B15-8DE5-EF5D1FAE82E3}" type="datetimeFigureOut">
              <a:rPr lang="nl-BE" smtClean="0"/>
              <a:t>30/11/2015</a:t>
            </a:fld>
            <a:endParaRPr lang="nl-B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155B46-A303-499B-86A3-1EC3E2925114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2054877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BE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BE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329303-E382-4B15-8DE5-EF5D1FAE82E3}" type="datetimeFigureOut">
              <a:rPr lang="nl-BE" smtClean="0"/>
              <a:t>30/11/2015</a:t>
            </a:fld>
            <a:endParaRPr lang="nl-B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155B46-A303-499B-86A3-1EC3E2925114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0392536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 smtClean="0"/>
              <a:t>Klik om de stijl te bewerken</a:t>
            </a:r>
            <a:endParaRPr lang="nl-BE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329303-E382-4B15-8DE5-EF5D1FAE82E3}" type="datetimeFigureOut">
              <a:rPr lang="nl-BE" smtClean="0"/>
              <a:t>30/11/2015</a:t>
            </a:fld>
            <a:endParaRPr lang="nl-B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155B46-A303-499B-86A3-1EC3E2925114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2789669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BE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BE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BE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329303-E382-4B15-8DE5-EF5D1FAE82E3}" type="datetimeFigureOut">
              <a:rPr lang="nl-BE" smtClean="0"/>
              <a:t>30/11/2015</a:t>
            </a:fld>
            <a:endParaRPr lang="nl-BE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155B46-A303-499B-86A3-1EC3E2925114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2451105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BE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BE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BE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329303-E382-4B15-8DE5-EF5D1FAE82E3}" type="datetimeFigureOut">
              <a:rPr lang="nl-BE" smtClean="0"/>
              <a:t>30/11/2015</a:t>
            </a:fld>
            <a:endParaRPr lang="nl-BE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155B46-A303-499B-86A3-1EC3E2925114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42471838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BE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329303-E382-4B15-8DE5-EF5D1FAE82E3}" type="datetimeFigureOut">
              <a:rPr lang="nl-BE" smtClean="0"/>
              <a:t>30/11/2015</a:t>
            </a:fld>
            <a:endParaRPr lang="nl-BE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155B46-A303-499B-86A3-1EC3E2925114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3548013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329303-E382-4B15-8DE5-EF5D1FAE82E3}" type="datetimeFigureOut">
              <a:rPr lang="nl-BE" smtClean="0"/>
              <a:t>30/11/2015</a:t>
            </a:fld>
            <a:endParaRPr lang="nl-BE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155B46-A303-499B-86A3-1EC3E2925114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7637444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 smtClean="0"/>
              <a:t>Klik om de stijl te bewerken</a:t>
            </a:r>
            <a:endParaRPr lang="nl-BE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BE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329303-E382-4B15-8DE5-EF5D1FAE82E3}" type="datetimeFigureOut">
              <a:rPr lang="nl-BE" smtClean="0"/>
              <a:t>30/11/2015</a:t>
            </a:fld>
            <a:endParaRPr lang="nl-BE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155B46-A303-499B-86A3-1EC3E2925114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1683327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 smtClean="0"/>
              <a:t>Klik om de stijl te bewerken</a:t>
            </a:r>
            <a:endParaRPr lang="nl-BE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BE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329303-E382-4B15-8DE5-EF5D1FAE82E3}" type="datetimeFigureOut">
              <a:rPr lang="nl-BE" smtClean="0"/>
              <a:t>30/11/2015</a:t>
            </a:fld>
            <a:endParaRPr lang="nl-BE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155B46-A303-499B-86A3-1EC3E2925114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5503147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nl-BE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BE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329303-E382-4B15-8DE5-EF5D1FAE82E3}" type="datetimeFigureOut">
              <a:rPr lang="nl-BE" smtClean="0"/>
              <a:t>30/11/2015</a:t>
            </a:fld>
            <a:endParaRPr lang="nl-B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B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155B46-A303-499B-86A3-1EC3E2925114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8644687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B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Afbeelding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4570857" cy="6858000"/>
          </a:xfrm>
          <a:prstGeom prst="rect">
            <a:avLst/>
          </a:prstGeom>
        </p:spPr>
      </p:pic>
      <p:pic>
        <p:nvPicPr>
          <p:cNvPr id="4" name="Afbeelding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44056" y="1096264"/>
            <a:ext cx="3810000" cy="508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81064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96736" y="3031658"/>
            <a:ext cx="9144000" cy="2387600"/>
          </a:xfrm>
        </p:spPr>
        <p:txBody>
          <a:bodyPr>
            <a:normAutofit fontScale="90000"/>
          </a:bodyPr>
          <a:lstStyle/>
          <a:p>
            <a:r>
              <a:rPr lang="nl-BE" sz="8800" i="1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Alternative</a:t>
            </a:r>
            <a:r>
              <a:rPr lang="nl-BE" sz="8800" i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:</a:t>
            </a:r>
            <a:br>
              <a:rPr lang="nl-BE" sz="8800" i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nl-BE" sz="8800" i="1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Canary</a:t>
            </a:r>
            <a:r>
              <a:rPr lang="nl-BE" sz="8800" i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nl-BE" sz="8800" i="1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Islands</a:t>
            </a:r>
            <a:r>
              <a:rPr lang="nl-BE" sz="8800" i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br>
              <a:rPr lang="nl-BE" sz="8800" i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nl-BE" sz="8800" i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Special Zone (ZEC) </a:t>
            </a:r>
            <a:endParaRPr lang="nl-BE" sz="8800" i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7654" y="146304"/>
            <a:ext cx="2605434" cy="9939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45297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/>
          </p:cNvSpPr>
          <p:nvPr/>
        </p:nvSpPr>
        <p:spPr bwMode="auto">
          <a:xfrm>
            <a:off x="426720" y="1043658"/>
            <a:ext cx="11533632" cy="54828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9297" tIns="53578" rIns="89297" bIns="53578"/>
          <a:lstStyle>
            <a:lvl1pPr>
              <a:spcBef>
                <a:spcPts val="4200"/>
              </a:spcBef>
              <a:buClr>
                <a:srgbClr val="000000"/>
              </a:buClr>
              <a:buSzPct val="100000"/>
              <a:buFont typeface="Helvetica Light" charset="0"/>
              <a:buChar char="•"/>
              <a:defRPr sz="3800">
                <a:solidFill>
                  <a:schemeClr val="tx1"/>
                </a:solidFill>
                <a:latin typeface="Helvetica Light" charset="0"/>
                <a:ea typeface="ヒラギノ角ゴ ProN W3" charset="0"/>
                <a:cs typeface="ヒラギノ角ゴ ProN W3" charset="0"/>
                <a:sym typeface="Helvetica Light" charset="0"/>
              </a:defRPr>
            </a:lvl1pPr>
            <a:lvl2pPr marL="742950" indent="-285750">
              <a:spcBef>
                <a:spcPts val="4200"/>
              </a:spcBef>
              <a:buClr>
                <a:srgbClr val="000000"/>
              </a:buClr>
              <a:buSzPct val="100000"/>
              <a:buFont typeface="Helvetica Light" charset="0"/>
              <a:buChar char="•"/>
              <a:defRPr sz="3800">
                <a:solidFill>
                  <a:schemeClr val="tx1"/>
                </a:solidFill>
                <a:latin typeface="Helvetica Light" charset="0"/>
                <a:ea typeface="ヒラギノ角ゴ ProN W3" charset="0"/>
                <a:cs typeface="ヒラギノ角ゴ ProN W3" charset="0"/>
                <a:sym typeface="Helvetica Light" charset="0"/>
              </a:defRPr>
            </a:lvl2pPr>
            <a:lvl3pPr marL="1143000" indent="-228600">
              <a:spcBef>
                <a:spcPts val="4200"/>
              </a:spcBef>
              <a:buClr>
                <a:srgbClr val="000000"/>
              </a:buClr>
              <a:buSzPct val="100000"/>
              <a:buFont typeface="Helvetica Light" charset="0"/>
              <a:buChar char="•"/>
              <a:defRPr sz="3800">
                <a:solidFill>
                  <a:schemeClr val="tx1"/>
                </a:solidFill>
                <a:latin typeface="Helvetica Light" charset="0"/>
                <a:ea typeface="ヒラギノ角ゴ ProN W3" charset="0"/>
                <a:cs typeface="ヒラギノ角ゴ ProN W3" charset="0"/>
                <a:sym typeface="Helvetica Light" charset="0"/>
              </a:defRPr>
            </a:lvl3pPr>
            <a:lvl4pPr marL="1600200" indent="-228600">
              <a:spcBef>
                <a:spcPts val="4200"/>
              </a:spcBef>
              <a:buClr>
                <a:srgbClr val="000000"/>
              </a:buClr>
              <a:buSzPct val="100000"/>
              <a:buFont typeface="Helvetica Light" charset="0"/>
              <a:buChar char="•"/>
              <a:defRPr sz="3800">
                <a:solidFill>
                  <a:schemeClr val="tx1"/>
                </a:solidFill>
                <a:latin typeface="Helvetica Light" charset="0"/>
                <a:ea typeface="ヒラギノ角ゴ ProN W3" charset="0"/>
                <a:cs typeface="ヒラギノ角ゴ ProN W3" charset="0"/>
                <a:sym typeface="Helvetica Light" charset="0"/>
              </a:defRPr>
            </a:lvl4pPr>
            <a:lvl5pPr marL="1587500">
              <a:spcBef>
                <a:spcPts val="4200"/>
              </a:spcBef>
              <a:buClr>
                <a:srgbClr val="000000"/>
              </a:buClr>
              <a:buSzPct val="100000"/>
              <a:buFont typeface="Helvetica Light" charset="0"/>
              <a:buChar char="•"/>
              <a:defRPr sz="3800">
                <a:solidFill>
                  <a:schemeClr val="tx1"/>
                </a:solidFill>
                <a:latin typeface="Helvetica Light" charset="0"/>
                <a:ea typeface="ヒラギノ角ゴ ProN W3" charset="0"/>
                <a:cs typeface="ヒラギノ角ゴ ProN W3" charset="0"/>
                <a:sym typeface="Helvetica Light" charset="0"/>
              </a:defRPr>
            </a:lvl5pPr>
            <a:lvl6pPr marL="2044700" eaLnBrk="0" fontAlgn="base" hangingPunct="0">
              <a:spcBef>
                <a:spcPts val="42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Helvetica Light" charset="0"/>
              <a:buChar char="•"/>
              <a:defRPr sz="3800">
                <a:solidFill>
                  <a:schemeClr val="tx1"/>
                </a:solidFill>
                <a:latin typeface="Helvetica Light" charset="0"/>
                <a:ea typeface="ヒラギノ角ゴ ProN W3" charset="0"/>
                <a:cs typeface="ヒラギノ角ゴ ProN W3" charset="0"/>
                <a:sym typeface="Helvetica Light" charset="0"/>
              </a:defRPr>
            </a:lvl6pPr>
            <a:lvl7pPr marL="2501900" eaLnBrk="0" fontAlgn="base" hangingPunct="0">
              <a:spcBef>
                <a:spcPts val="42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Helvetica Light" charset="0"/>
              <a:buChar char="•"/>
              <a:defRPr sz="3800">
                <a:solidFill>
                  <a:schemeClr val="tx1"/>
                </a:solidFill>
                <a:latin typeface="Helvetica Light" charset="0"/>
                <a:ea typeface="ヒラギノ角ゴ ProN W3" charset="0"/>
                <a:cs typeface="ヒラギノ角ゴ ProN W3" charset="0"/>
                <a:sym typeface="Helvetica Light" charset="0"/>
              </a:defRPr>
            </a:lvl7pPr>
            <a:lvl8pPr marL="2959100" eaLnBrk="0" fontAlgn="base" hangingPunct="0">
              <a:spcBef>
                <a:spcPts val="42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Helvetica Light" charset="0"/>
              <a:buChar char="•"/>
              <a:defRPr sz="3800">
                <a:solidFill>
                  <a:schemeClr val="tx1"/>
                </a:solidFill>
                <a:latin typeface="Helvetica Light" charset="0"/>
                <a:ea typeface="ヒラギノ角ゴ ProN W3" charset="0"/>
                <a:cs typeface="ヒラギノ角ゴ ProN W3" charset="0"/>
                <a:sym typeface="Helvetica Light" charset="0"/>
              </a:defRPr>
            </a:lvl8pPr>
            <a:lvl9pPr marL="3416300" eaLnBrk="0" fontAlgn="base" hangingPunct="0">
              <a:spcBef>
                <a:spcPts val="42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Helvetica Light" charset="0"/>
              <a:buChar char="•"/>
              <a:defRPr sz="3800">
                <a:solidFill>
                  <a:schemeClr val="tx1"/>
                </a:solidFill>
                <a:latin typeface="Helvetica Light" charset="0"/>
                <a:ea typeface="ヒラギノ角ゴ ProN W3" charset="0"/>
                <a:cs typeface="ヒラギノ角ゴ ProN W3" charset="0"/>
                <a:sym typeface="Helvetica Light" charset="0"/>
              </a:defRPr>
            </a:lvl9pPr>
          </a:lstStyle>
          <a:p>
            <a:pPr>
              <a:spcBef>
                <a:spcPts val="703"/>
              </a:spcBef>
              <a:buClrTx/>
              <a:buSzTx/>
              <a:buNone/>
            </a:pPr>
            <a:r>
              <a:rPr lang="en-US" altLang="nl-BE" sz="1687" dirty="0" smtClean="0">
                <a:latin typeface="Arial Italic" charset="0"/>
                <a:ea typeface="Arial Italic" charset="0"/>
                <a:cs typeface="Arial Italic" charset="0"/>
                <a:sym typeface="Arial Italic" charset="0"/>
              </a:rPr>
              <a:t>        </a:t>
            </a:r>
            <a:endParaRPr lang="en-US" altLang="nl-BE" sz="1687" dirty="0">
              <a:latin typeface="Arial Italic" charset="0"/>
              <a:ea typeface="Arial Italic" charset="0"/>
              <a:cs typeface="Arial Italic" charset="0"/>
              <a:sym typeface="Arial Italic" charset="0"/>
            </a:endParaRPr>
          </a:p>
        </p:txBody>
      </p:sp>
      <p:sp>
        <p:nvSpPr>
          <p:cNvPr id="22531" name="Rectangle 3"/>
          <p:cNvSpPr>
            <a:spLocks/>
          </p:cNvSpPr>
          <p:nvPr/>
        </p:nvSpPr>
        <p:spPr bwMode="auto">
          <a:xfrm>
            <a:off x="8076159" y="6247434"/>
            <a:ext cx="1905372" cy="4576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9297" tIns="53578" rIns="89297" bIns="53578"/>
          <a:lstStyle>
            <a:lvl1pPr>
              <a:spcBef>
                <a:spcPts val="4200"/>
              </a:spcBef>
              <a:buClr>
                <a:srgbClr val="000000"/>
              </a:buClr>
              <a:buSzPct val="100000"/>
              <a:buFont typeface="Helvetica Light" charset="0"/>
              <a:buChar char="•"/>
              <a:defRPr sz="3800">
                <a:solidFill>
                  <a:schemeClr val="tx1"/>
                </a:solidFill>
                <a:latin typeface="Helvetica Light" charset="0"/>
                <a:ea typeface="ヒラギノ角ゴ ProN W3" charset="0"/>
                <a:cs typeface="ヒラギノ角ゴ ProN W3" charset="0"/>
                <a:sym typeface="Helvetica Light" charset="0"/>
              </a:defRPr>
            </a:lvl1pPr>
            <a:lvl2pPr marL="742950" indent="-285750">
              <a:spcBef>
                <a:spcPts val="4200"/>
              </a:spcBef>
              <a:buClr>
                <a:srgbClr val="000000"/>
              </a:buClr>
              <a:buSzPct val="100000"/>
              <a:buFont typeface="Helvetica Light" charset="0"/>
              <a:buChar char="•"/>
              <a:defRPr sz="3800">
                <a:solidFill>
                  <a:schemeClr val="tx1"/>
                </a:solidFill>
                <a:latin typeface="Helvetica Light" charset="0"/>
                <a:ea typeface="ヒラギノ角ゴ ProN W3" charset="0"/>
                <a:cs typeface="ヒラギノ角ゴ ProN W3" charset="0"/>
                <a:sym typeface="Helvetica Light" charset="0"/>
              </a:defRPr>
            </a:lvl2pPr>
            <a:lvl3pPr marL="1143000" indent="-228600">
              <a:spcBef>
                <a:spcPts val="4200"/>
              </a:spcBef>
              <a:buClr>
                <a:srgbClr val="000000"/>
              </a:buClr>
              <a:buSzPct val="100000"/>
              <a:buFont typeface="Helvetica Light" charset="0"/>
              <a:buChar char="•"/>
              <a:defRPr sz="3800">
                <a:solidFill>
                  <a:schemeClr val="tx1"/>
                </a:solidFill>
                <a:latin typeface="Helvetica Light" charset="0"/>
                <a:ea typeface="ヒラギノ角ゴ ProN W3" charset="0"/>
                <a:cs typeface="ヒラギノ角ゴ ProN W3" charset="0"/>
                <a:sym typeface="Helvetica Light" charset="0"/>
              </a:defRPr>
            </a:lvl3pPr>
            <a:lvl4pPr marL="1600200" indent="-228600">
              <a:spcBef>
                <a:spcPts val="4200"/>
              </a:spcBef>
              <a:buClr>
                <a:srgbClr val="000000"/>
              </a:buClr>
              <a:buSzPct val="100000"/>
              <a:buFont typeface="Helvetica Light" charset="0"/>
              <a:buChar char="•"/>
              <a:defRPr sz="3800">
                <a:solidFill>
                  <a:schemeClr val="tx1"/>
                </a:solidFill>
                <a:latin typeface="Helvetica Light" charset="0"/>
                <a:ea typeface="ヒラギノ角ゴ ProN W3" charset="0"/>
                <a:cs typeface="ヒラギノ角ゴ ProN W3" charset="0"/>
                <a:sym typeface="Helvetica Light" charset="0"/>
              </a:defRPr>
            </a:lvl4pPr>
            <a:lvl5pPr marL="2057400" indent="-228600">
              <a:spcBef>
                <a:spcPts val="4200"/>
              </a:spcBef>
              <a:buClr>
                <a:srgbClr val="000000"/>
              </a:buClr>
              <a:buSzPct val="100000"/>
              <a:buFont typeface="Helvetica Light" charset="0"/>
              <a:buChar char="•"/>
              <a:defRPr sz="3800">
                <a:solidFill>
                  <a:schemeClr val="tx1"/>
                </a:solidFill>
                <a:latin typeface="Helvetica Light" charset="0"/>
                <a:ea typeface="ヒラギノ角ゴ ProN W3" charset="0"/>
                <a:cs typeface="ヒラギノ角ゴ ProN W3" charset="0"/>
                <a:sym typeface="Helvetica Light" charset="0"/>
              </a:defRPr>
            </a:lvl5pPr>
            <a:lvl6pPr marL="2514600" indent="-228600" eaLnBrk="0" fontAlgn="base" hangingPunct="0">
              <a:spcBef>
                <a:spcPts val="42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Helvetica Light" charset="0"/>
              <a:buChar char="•"/>
              <a:defRPr sz="3800">
                <a:solidFill>
                  <a:schemeClr val="tx1"/>
                </a:solidFill>
                <a:latin typeface="Helvetica Light" charset="0"/>
                <a:ea typeface="ヒラギノ角ゴ ProN W3" charset="0"/>
                <a:cs typeface="ヒラギノ角ゴ ProN W3" charset="0"/>
                <a:sym typeface="Helvetica Light" charset="0"/>
              </a:defRPr>
            </a:lvl6pPr>
            <a:lvl7pPr marL="2971800" indent="-228600" eaLnBrk="0" fontAlgn="base" hangingPunct="0">
              <a:spcBef>
                <a:spcPts val="42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Helvetica Light" charset="0"/>
              <a:buChar char="•"/>
              <a:defRPr sz="3800">
                <a:solidFill>
                  <a:schemeClr val="tx1"/>
                </a:solidFill>
                <a:latin typeface="Helvetica Light" charset="0"/>
                <a:ea typeface="ヒラギノ角ゴ ProN W3" charset="0"/>
                <a:cs typeface="ヒラギノ角ゴ ProN W3" charset="0"/>
                <a:sym typeface="Helvetica Light" charset="0"/>
              </a:defRPr>
            </a:lvl7pPr>
            <a:lvl8pPr marL="3429000" indent="-228600" eaLnBrk="0" fontAlgn="base" hangingPunct="0">
              <a:spcBef>
                <a:spcPts val="42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Helvetica Light" charset="0"/>
              <a:buChar char="•"/>
              <a:defRPr sz="3800">
                <a:solidFill>
                  <a:schemeClr val="tx1"/>
                </a:solidFill>
                <a:latin typeface="Helvetica Light" charset="0"/>
                <a:ea typeface="ヒラギノ角ゴ ProN W3" charset="0"/>
                <a:cs typeface="ヒラギノ角ゴ ProN W3" charset="0"/>
                <a:sym typeface="Helvetica Light" charset="0"/>
              </a:defRPr>
            </a:lvl8pPr>
            <a:lvl9pPr marL="3886200" indent="-228600" eaLnBrk="0" fontAlgn="base" hangingPunct="0">
              <a:spcBef>
                <a:spcPts val="42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Helvetica Light" charset="0"/>
              <a:buChar char="•"/>
              <a:defRPr sz="3800">
                <a:solidFill>
                  <a:schemeClr val="tx1"/>
                </a:solidFill>
                <a:latin typeface="Helvetica Light" charset="0"/>
                <a:ea typeface="ヒラギノ角ゴ ProN W3" charset="0"/>
                <a:cs typeface="ヒラギノ角ゴ ProN W3" charset="0"/>
                <a:sym typeface="Helvetica Light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nl-BE" sz="1055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Times New Roman" panose="02020603050405020304" pitchFamily="18" charset="0"/>
              </a:rPr>
              <a:t>1</a:t>
            </a:r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7654" y="146304"/>
            <a:ext cx="2605434" cy="993947"/>
          </a:xfrm>
          <a:prstGeom prst="rect">
            <a:avLst/>
          </a:prstGeom>
        </p:spPr>
      </p:pic>
      <p:sp>
        <p:nvSpPr>
          <p:cNvPr id="2" name="Rechthoek 1"/>
          <p:cNvSpPr/>
          <p:nvPr/>
        </p:nvSpPr>
        <p:spPr>
          <a:xfrm>
            <a:off x="689262" y="905827"/>
            <a:ext cx="10439401" cy="64171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en-US" dirty="0" smtClean="0">
                <a:latin typeface="+mj-lt"/>
              </a:rPr>
              <a:t>ultra-peripheral </a:t>
            </a:r>
            <a:r>
              <a:rPr lang="en-US" altLang="en-US" dirty="0">
                <a:latin typeface="+mj-lt"/>
              </a:rPr>
              <a:t>region of the </a:t>
            </a:r>
            <a:r>
              <a:rPr lang="en-US" altLang="en-US" dirty="0" smtClean="0">
                <a:latin typeface="+mj-lt"/>
              </a:rPr>
              <a:t>EU: </a:t>
            </a:r>
            <a:r>
              <a:rPr lang="en-US" altLang="en-US" b="1" u="sng" dirty="0" smtClean="0">
                <a:latin typeface="+mj-lt"/>
              </a:rPr>
              <a:t>independent Economic </a:t>
            </a:r>
            <a:r>
              <a:rPr lang="en-US" altLang="en-US" b="1" u="sng" dirty="0">
                <a:latin typeface="+mj-lt"/>
              </a:rPr>
              <a:t>and Fiscal System </a:t>
            </a:r>
            <a:endParaRPr lang="en-US" altLang="en-US" dirty="0" smtClean="0">
              <a:latin typeface="+mj-lt"/>
            </a:endParaRPr>
          </a:p>
          <a:p>
            <a:pPr>
              <a:lnSpc>
                <a:spcPct val="150000"/>
              </a:lnSpc>
            </a:pPr>
            <a:r>
              <a:rPr lang="en-US" altLang="en-US" dirty="0">
                <a:latin typeface="+mj-lt"/>
              </a:rPr>
              <a:t>	</a:t>
            </a:r>
            <a:r>
              <a:rPr lang="en-US" altLang="en-US" dirty="0" smtClean="0">
                <a:latin typeface="+mj-lt"/>
              </a:rPr>
              <a:t>-&gt; special tax treatments </a:t>
            </a:r>
          </a:p>
          <a:p>
            <a:pPr>
              <a:lnSpc>
                <a:spcPct val="150000"/>
              </a:lnSpc>
            </a:pPr>
            <a:r>
              <a:rPr lang="en-US" altLang="en-US" dirty="0">
                <a:latin typeface="+mj-lt"/>
              </a:rPr>
              <a:t>	</a:t>
            </a:r>
            <a:r>
              <a:rPr lang="en-US" altLang="en-US" dirty="0" smtClean="0">
                <a:latin typeface="+mj-lt"/>
              </a:rPr>
              <a:t>-&gt; but with advantages of EU </a:t>
            </a:r>
            <a:r>
              <a:rPr lang="en-US" altLang="en-US" sz="1600" dirty="0" smtClean="0">
                <a:latin typeface="+mj-lt"/>
              </a:rPr>
              <a:t>(e.g. Parent-Subsidiary Directive, Double Taxation treaties, </a:t>
            </a:r>
            <a:r>
              <a:rPr lang="en-US" altLang="en-US" sz="1600" dirty="0" err="1" smtClean="0">
                <a:latin typeface="+mj-lt"/>
              </a:rPr>
              <a:t>etc</a:t>
            </a:r>
            <a:r>
              <a:rPr lang="en-US" altLang="en-US" sz="1600" dirty="0" smtClean="0">
                <a:latin typeface="+mj-lt"/>
              </a:rPr>
              <a:t>)</a:t>
            </a:r>
          </a:p>
          <a:p>
            <a:pPr>
              <a:lnSpc>
                <a:spcPct val="150000"/>
              </a:lnSpc>
            </a:pPr>
            <a:endParaRPr lang="en-US" altLang="en-US" dirty="0" smtClean="0">
              <a:latin typeface="+mj-lt"/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en-US" dirty="0" smtClean="0">
                <a:latin typeface="+mj-lt"/>
              </a:rPr>
              <a:t>Special tax regime (approved by EU) ends </a:t>
            </a:r>
            <a:r>
              <a:rPr lang="en-US" altLang="en-US" b="1" u="sng" dirty="0" smtClean="0">
                <a:latin typeface="+mj-lt"/>
              </a:rPr>
              <a:t>31/12/2026</a:t>
            </a:r>
            <a:r>
              <a:rPr lang="en-US" altLang="en-US" dirty="0" smtClean="0">
                <a:latin typeface="+mj-lt"/>
              </a:rPr>
              <a:t> (can be extended by EU Commission):</a:t>
            </a:r>
          </a:p>
          <a:p>
            <a:pPr lvl="1">
              <a:lnSpc>
                <a:spcPct val="150000"/>
              </a:lnSpc>
            </a:pPr>
            <a:r>
              <a:rPr lang="en-US" altLang="en-US" dirty="0">
                <a:latin typeface="+mj-lt"/>
              </a:rPr>
              <a:t>	</a:t>
            </a:r>
            <a:r>
              <a:rPr lang="en-US" altLang="en-US" dirty="0" smtClean="0">
                <a:latin typeface="+mj-lt"/>
              </a:rPr>
              <a:t>- </a:t>
            </a:r>
            <a:r>
              <a:rPr lang="en-US" altLang="en-US" b="1" dirty="0" smtClean="0">
                <a:latin typeface="+mj-lt"/>
              </a:rPr>
              <a:t>4%</a:t>
            </a:r>
            <a:r>
              <a:rPr lang="en-US" altLang="en-US" dirty="0" smtClean="0">
                <a:latin typeface="+mj-lt"/>
              </a:rPr>
              <a:t> of company taxes  	</a:t>
            </a:r>
            <a:r>
              <a:rPr lang="en-US" altLang="en-US" sz="1600" i="1" dirty="0" smtClean="0">
                <a:latin typeface="+mj-lt"/>
              </a:rPr>
              <a:t>(Spain = 28%; Belgium = 33,99%)</a:t>
            </a:r>
          </a:p>
          <a:p>
            <a:pPr lvl="1">
              <a:lnSpc>
                <a:spcPct val="150000"/>
              </a:lnSpc>
            </a:pPr>
            <a:r>
              <a:rPr lang="en-US" altLang="en-US" dirty="0">
                <a:latin typeface="+mj-lt"/>
              </a:rPr>
              <a:t>	</a:t>
            </a:r>
            <a:r>
              <a:rPr lang="en-US" altLang="en-US" dirty="0" smtClean="0">
                <a:latin typeface="+mj-lt"/>
              </a:rPr>
              <a:t>- application of EU Treaties on dividend distribution + Belgian DTI-rules</a:t>
            </a:r>
          </a:p>
          <a:p>
            <a:pPr lvl="1">
              <a:lnSpc>
                <a:spcPct val="150000"/>
              </a:lnSpc>
            </a:pPr>
            <a:r>
              <a:rPr lang="en-US" altLang="en-US" dirty="0">
                <a:latin typeface="+mj-lt"/>
              </a:rPr>
              <a:t>	</a:t>
            </a:r>
            <a:r>
              <a:rPr lang="en-US" altLang="en-US" dirty="0" smtClean="0">
                <a:latin typeface="+mj-lt"/>
              </a:rPr>
              <a:t>- </a:t>
            </a:r>
            <a:r>
              <a:rPr lang="en-US" altLang="en-US" b="1" dirty="0" smtClean="0">
                <a:latin typeface="+mj-lt"/>
              </a:rPr>
              <a:t>no VAT </a:t>
            </a:r>
            <a:r>
              <a:rPr lang="en-US" altLang="en-US" dirty="0" smtClean="0">
                <a:latin typeface="+mj-lt"/>
              </a:rPr>
              <a:t>on local transactions and imports</a:t>
            </a:r>
            <a:endParaRPr lang="en-US" altLang="en-US" dirty="0">
              <a:latin typeface="+mj-lt"/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en-US" altLang="en-US" dirty="0" smtClean="0">
              <a:latin typeface="+mj-lt"/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en-US" dirty="0" smtClean="0">
                <a:latin typeface="+mj-lt"/>
              </a:rPr>
              <a:t>Conditions to enter ZEC:</a:t>
            </a:r>
          </a:p>
          <a:p>
            <a:pPr lvl="1">
              <a:lnSpc>
                <a:spcPct val="150000"/>
              </a:lnSpc>
            </a:pPr>
            <a:r>
              <a:rPr lang="en-US" altLang="en-US" sz="2000" dirty="0" smtClean="0">
                <a:latin typeface="+mj-lt"/>
              </a:rPr>
              <a:t>	</a:t>
            </a:r>
            <a:r>
              <a:rPr lang="en-US" altLang="en-US" dirty="0" smtClean="0">
                <a:latin typeface="+mj-lt"/>
              </a:rPr>
              <a:t>- </a:t>
            </a:r>
            <a:r>
              <a:rPr lang="en-US" altLang="en-US" dirty="0" err="1" smtClean="0">
                <a:latin typeface="+mj-lt"/>
              </a:rPr>
              <a:t>NewCo</a:t>
            </a:r>
            <a:r>
              <a:rPr lang="en-US" altLang="en-US" dirty="0" smtClean="0">
                <a:latin typeface="+mj-lt"/>
              </a:rPr>
              <a:t> with registered address on Canary Islands   	 </a:t>
            </a:r>
            <a:r>
              <a:rPr lang="en-US" altLang="en-US" sz="1600" dirty="0" smtClean="0">
                <a:latin typeface="+mj-lt"/>
              </a:rPr>
              <a:t> (= branch / subsidiary of a Belgian company)</a:t>
            </a:r>
          </a:p>
          <a:p>
            <a:pPr lvl="1">
              <a:lnSpc>
                <a:spcPct val="150000"/>
              </a:lnSpc>
            </a:pPr>
            <a:r>
              <a:rPr lang="en-US" altLang="en-US" dirty="0">
                <a:latin typeface="+mj-lt"/>
              </a:rPr>
              <a:t>	</a:t>
            </a:r>
            <a:r>
              <a:rPr lang="en-US" altLang="en-US" dirty="0" smtClean="0">
                <a:latin typeface="+mj-lt"/>
              </a:rPr>
              <a:t>- 1 administrator = resident of Canary Islands</a:t>
            </a:r>
          </a:p>
          <a:p>
            <a:pPr lvl="1">
              <a:lnSpc>
                <a:spcPct val="150000"/>
              </a:lnSpc>
            </a:pPr>
            <a:r>
              <a:rPr lang="en-US" altLang="en-US" dirty="0">
                <a:latin typeface="+mj-lt"/>
              </a:rPr>
              <a:t>	</a:t>
            </a:r>
            <a:r>
              <a:rPr lang="en-US" altLang="en-US" dirty="0" smtClean="0">
                <a:latin typeface="+mj-lt"/>
              </a:rPr>
              <a:t>- minimal job creation (3 – 5 depending on island)</a:t>
            </a:r>
          </a:p>
          <a:p>
            <a:pPr lvl="1">
              <a:lnSpc>
                <a:spcPct val="150000"/>
              </a:lnSpc>
            </a:pPr>
            <a:r>
              <a:rPr lang="en-US" altLang="en-US" dirty="0">
                <a:latin typeface="+mj-lt"/>
              </a:rPr>
              <a:t>	</a:t>
            </a:r>
            <a:r>
              <a:rPr lang="en-US" altLang="en-US" dirty="0" smtClean="0">
                <a:latin typeface="+mj-lt"/>
              </a:rPr>
              <a:t>- minimal investment between 50,000 and 100,000 </a:t>
            </a:r>
            <a:r>
              <a:rPr lang="en-US" altLang="en-US" dirty="0" err="1" smtClean="0">
                <a:latin typeface="+mj-lt"/>
              </a:rPr>
              <a:t>Eur</a:t>
            </a:r>
            <a:r>
              <a:rPr lang="en-US" altLang="en-US" dirty="0" smtClean="0">
                <a:latin typeface="+mj-lt"/>
              </a:rPr>
              <a:t> in commercial/industrial activities</a:t>
            </a:r>
          </a:p>
          <a:p>
            <a:pPr lvl="1">
              <a:lnSpc>
                <a:spcPct val="150000"/>
              </a:lnSpc>
            </a:pPr>
            <a:r>
              <a:rPr lang="en-US" altLang="en-US" sz="2000" dirty="0">
                <a:latin typeface="+mj-lt"/>
              </a:rPr>
              <a:t>	</a:t>
            </a:r>
            <a:r>
              <a:rPr lang="en-US" altLang="en-US" sz="2000" dirty="0" smtClean="0">
                <a:latin typeface="+mj-lt"/>
              </a:rPr>
              <a:t>- </a:t>
            </a:r>
          </a:p>
        </p:txBody>
      </p:sp>
    </p:spTree>
    <p:extLst>
      <p:ext uri="{BB962C8B-B14F-4D97-AF65-F5344CB8AC3E}">
        <p14:creationId xmlns:p14="http://schemas.microsoft.com/office/powerpoint/2010/main" val="2548918350"/>
      </p:ext>
    </p:extLst>
  </p:cSld>
  <p:clrMapOvr>
    <a:masterClrMapping/>
  </p:clrMapOvr>
  <p:transition spd="slow">
    <p:zoom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878267"/>
            <a:ext cx="9144000" cy="2387600"/>
          </a:xfrm>
        </p:spPr>
        <p:txBody>
          <a:bodyPr>
            <a:normAutofit/>
          </a:bodyPr>
          <a:lstStyle/>
          <a:p>
            <a:r>
              <a:rPr lang="nl-BE" sz="8800" i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Financial exchange</a:t>
            </a:r>
            <a:endParaRPr lang="nl-BE" sz="8800" i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7654" y="146304"/>
            <a:ext cx="2605434" cy="9939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29308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/>
          </p:cNvSpPr>
          <p:nvPr/>
        </p:nvSpPr>
        <p:spPr bwMode="auto">
          <a:xfrm>
            <a:off x="268224" y="1743456"/>
            <a:ext cx="11338559" cy="49526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9297" tIns="53578" rIns="89297" bIns="53578"/>
          <a:lstStyle>
            <a:lvl1pPr marL="215900">
              <a:spcBef>
                <a:spcPts val="4200"/>
              </a:spcBef>
              <a:buClr>
                <a:srgbClr val="000000"/>
              </a:buClr>
              <a:buSzPct val="100000"/>
              <a:buFont typeface="Helvetica Light" charset="0"/>
              <a:buChar char="•"/>
              <a:defRPr sz="3800">
                <a:solidFill>
                  <a:schemeClr val="tx1"/>
                </a:solidFill>
                <a:latin typeface="Helvetica Light" charset="0"/>
                <a:ea typeface="ヒラギノ角ゴ ProN W3" charset="0"/>
                <a:cs typeface="ヒラギノ角ゴ ProN W3" charset="0"/>
                <a:sym typeface="Helvetica Light" charset="0"/>
              </a:defRPr>
            </a:lvl1pPr>
            <a:lvl2pPr marL="742950" indent="-285750">
              <a:spcBef>
                <a:spcPts val="4200"/>
              </a:spcBef>
              <a:buClr>
                <a:srgbClr val="000000"/>
              </a:buClr>
              <a:buSzPct val="100000"/>
              <a:buFont typeface="Helvetica Light" charset="0"/>
              <a:buChar char="•"/>
              <a:defRPr sz="3800">
                <a:solidFill>
                  <a:schemeClr val="tx1"/>
                </a:solidFill>
                <a:latin typeface="Helvetica Light" charset="0"/>
                <a:ea typeface="ヒラギノ角ゴ ProN W3" charset="0"/>
                <a:cs typeface="ヒラギノ角ゴ ProN W3" charset="0"/>
                <a:sym typeface="Helvetica Light" charset="0"/>
              </a:defRPr>
            </a:lvl2pPr>
            <a:lvl3pPr marL="1143000" indent="-228600">
              <a:spcBef>
                <a:spcPts val="4200"/>
              </a:spcBef>
              <a:buClr>
                <a:srgbClr val="000000"/>
              </a:buClr>
              <a:buSzPct val="100000"/>
              <a:buFont typeface="Helvetica Light" charset="0"/>
              <a:buChar char="•"/>
              <a:defRPr sz="3800">
                <a:solidFill>
                  <a:schemeClr val="tx1"/>
                </a:solidFill>
                <a:latin typeface="Helvetica Light" charset="0"/>
                <a:ea typeface="ヒラギノ角ゴ ProN W3" charset="0"/>
                <a:cs typeface="ヒラギノ角ゴ ProN W3" charset="0"/>
                <a:sym typeface="Helvetica Light" charset="0"/>
              </a:defRPr>
            </a:lvl3pPr>
            <a:lvl4pPr marL="1600200" indent="-228600">
              <a:spcBef>
                <a:spcPts val="4200"/>
              </a:spcBef>
              <a:buClr>
                <a:srgbClr val="000000"/>
              </a:buClr>
              <a:buSzPct val="100000"/>
              <a:buFont typeface="Helvetica Light" charset="0"/>
              <a:buChar char="•"/>
              <a:defRPr sz="3800">
                <a:solidFill>
                  <a:schemeClr val="tx1"/>
                </a:solidFill>
                <a:latin typeface="Helvetica Light" charset="0"/>
                <a:ea typeface="ヒラギノ角ゴ ProN W3" charset="0"/>
                <a:cs typeface="ヒラギノ角ゴ ProN W3" charset="0"/>
                <a:sym typeface="Helvetica Light" charset="0"/>
              </a:defRPr>
            </a:lvl4pPr>
            <a:lvl5pPr marL="2057400" indent="-228600">
              <a:spcBef>
                <a:spcPts val="4200"/>
              </a:spcBef>
              <a:buClr>
                <a:srgbClr val="000000"/>
              </a:buClr>
              <a:buSzPct val="100000"/>
              <a:buFont typeface="Helvetica Light" charset="0"/>
              <a:buChar char="•"/>
              <a:defRPr sz="3800">
                <a:solidFill>
                  <a:schemeClr val="tx1"/>
                </a:solidFill>
                <a:latin typeface="Helvetica Light" charset="0"/>
                <a:ea typeface="ヒラギノ角ゴ ProN W3" charset="0"/>
                <a:cs typeface="ヒラギノ角ゴ ProN W3" charset="0"/>
                <a:sym typeface="Helvetica Light" charset="0"/>
              </a:defRPr>
            </a:lvl5pPr>
            <a:lvl6pPr marL="2514600" indent="-228600" eaLnBrk="0" fontAlgn="base" hangingPunct="0">
              <a:spcBef>
                <a:spcPts val="42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Helvetica Light" charset="0"/>
              <a:buChar char="•"/>
              <a:defRPr sz="3800">
                <a:solidFill>
                  <a:schemeClr val="tx1"/>
                </a:solidFill>
                <a:latin typeface="Helvetica Light" charset="0"/>
                <a:ea typeface="ヒラギノ角ゴ ProN W3" charset="0"/>
                <a:cs typeface="ヒラギノ角ゴ ProN W3" charset="0"/>
                <a:sym typeface="Helvetica Light" charset="0"/>
              </a:defRPr>
            </a:lvl6pPr>
            <a:lvl7pPr marL="2971800" indent="-228600" eaLnBrk="0" fontAlgn="base" hangingPunct="0">
              <a:spcBef>
                <a:spcPts val="42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Helvetica Light" charset="0"/>
              <a:buChar char="•"/>
              <a:defRPr sz="3800">
                <a:solidFill>
                  <a:schemeClr val="tx1"/>
                </a:solidFill>
                <a:latin typeface="Helvetica Light" charset="0"/>
                <a:ea typeface="ヒラギノ角ゴ ProN W3" charset="0"/>
                <a:cs typeface="ヒラギノ角ゴ ProN W3" charset="0"/>
                <a:sym typeface="Helvetica Light" charset="0"/>
              </a:defRPr>
            </a:lvl7pPr>
            <a:lvl8pPr marL="3429000" indent="-228600" eaLnBrk="0" fontAlgn="base" hangingPunct="0">
              <a:spcBef>
                <a:spcPts val="42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Helvetica Light" charset="0"/>
              <a:buChar char="•"/>
              <a:defRPr sz="3800">
                <a:solidFill>
                  <a:schemeClr val="tx1"/>
                </a:solidFill>
                <a:latin typeface="Helvetica Light" charset="0"/>
                <a:ea typeface="ヒラギノ角ゴ ProN W3" charset="0"/>
                <a:cs typeface="ヒラギノ角ゴ ProN W3" charset="0"/>
                <a:sym typeface="Helvetica Light" charset="0"/>
              </a:defRPr>
            </a:lvl8pPr>
            <a:lvl9pPr marL="3886200" indent="-228600" eaLnBrk="0" fontAlgn="base" hangingPunct="0">
              <a:spcBef>
                <a:spcPts val="42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Helvetica Light" charset="0"/>
              <a:buChar char="•"/>
              <a:defRPr sz="3800">
                <a:solidFill>
                  <a:schemeClr val="tx1"/>
                </a:solidFill>
                <a:latin typeface="Helvetica Light" charset="0"/>
                <a:ea typeface="ヒラギノ角ゴ ProN W3" charset="0"/>
                <a:cs typeface="ヒラギノ角ゴ ProN W3" charset="0"/>
                <a:sym typeface="Helvetica Light" charset="0"/>
              </a:defRPr>
            </a:lvl9pPr>
          </a:lstStyle>
          <a:p>
            <a:pPr>
              <a:spcBef>
                <a:spcPts val="703"/>
              </a:spcBef>
              <a:buClrTx/>
              <a:buSzTx/>
              <a:buNone/>
            </a:pPr>
            <a:endParaRPr lang="nl-BE" altLang="nl-BE" sz="1687" dirty="0">
              <a:latin typeface="+mj-lt"/>
              <a:ea typeface="Lucida Grande" charset="0"/>
              <a:cs typeface="Lucida Grande" charset="0"/>
              <a:sym typeface="Arial Italic" charset="0"/>
            </a:endParaRPr>
          </a:p>
          <a:p>
            <a:pPr>
              <a:spcBef>
                <a:spcPts val="703"/>
              </a:spcBef>
              <a:buClrTx/>
              <a:buSzTx/>
              <a:buNone/>
            </a:pPr>
            <a:endParaRPr lang="nl-BE" altLang="nl-BE" sz="1687" dirty="0" smtClean="0">
              <a:latin typeface="+mj-lt"/>
              <a:ea typeface="Arial Italic" charset="0"/>
              <a:cs typeface="Arial Italic" charset="0"/>
              <a:sym typeface="Arial Italic" charset="0"/>
            </a:endParaRPr>
          </a:p>
          <a:p>
            <a:pPr>
              <a:spcBef>
                <a:spcPts val="703"/>
              </a:spcBef>
              <a:buClrTx/>
              <a:buSzTx/>
              <a:buNone/>
            </a:pPr>
            <a:endParaRPr lang="nl-BE" altLang="nl-BE" sz="1687" dirty="0">
              <a:latin typeface="+mj-lt"/>
              <a:ea typeface="Helvetica Light" charset="0"/>
              <a:cs typeface="Helvetica Light" charset="0"/>
            </a:endParaRPr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7654" y="146304"/>
            <a:ext cx="2605434" cy="993947"/>
          </a:xfrm>
          <a:prstGeom prst="rect">
            <a:avLst/>
          </a:prstGeom>
        </p:spPr>
      </p:pic>
      <p:sp>
        <p:nvSpPr>
          <p:cNvPr id="2" name="Tekstvak 1"/>
          <p:cNvSpPr txBox="1"/>
          <p:nvPr/>
        </p:nvSpPr>
        <p:spPr>
          <a:xfrm>
            <a:off x="550717" y="1140251"/>
            <a:ext cx="10453255" cy="56015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BE" dirty="0" smtClean="0">
                <a:latin typeface="+mj-lt"/>
              </a:rPr>
              <a:t>		</a:t>
            </a:r>
            <a:r>
              <a:rPr lang="nl-BE" sz="2400" b="1" i="1" dirty="0" smtClean="0">
                <a:latin typeface="+mj-lt"/>
              </a:rPr>
              <a:t>1. </a:t>
            </a:r>
            <a:r>
              <a:rPr lang="nl-BE" sz="2400" b="1" i="1" u="sng" dirty="0" err="1" smtClean="0">
                <a:latin typeface="+mj-lt"/>
              </a:rPr>
              <a:t>Savings</a:t>
            </a:r>
            <a:r>
              <a:rPr lang="nl-BE" sz="2400" b="1" i="1" u="sng" dirty="0" smtClean="0">
                <a:latin typeface="+mj-lt"/>
              </a:rPr>
              <a:t> Directive</a:t>
            </a:r>
            <a:r>
              <a:rPr lang="nl-BE" sz="2400" b="1" i="1" dirty="0" smtClean="0">
                <a:latin typeface="+mj-lt"/>
              </a:rPr>
              <a:t>		</a:t>
            </a:r>
            <a:r>
              <a:rPr lang="nl-BE" sz="1600" b="1" i="1" dirty="0" smtClean="0">
                <a:latin typeface="+mj-lt"/>
              </a:rPr>
              <a:t>(EU 2003/48 – art. 38bis WIB1992 – </a:t>
            </a:r>
            <a:r>
              <a:rPr lang="nl-BE" sz="1600" b="1" i="1" dirty="0" err="1" smtClean="0">
                <a:latin typeface="+mj-lt"/>
              </a:rPr>
              <a:t>modified</a:t>
            </a:r>
            <a:r>
              <a:rPr lang="nl-BE" sz="1600" b="1" i="1" dirty="0" smtClean="0">
                <a:latin typeface="+mj-lt"/>
              </a:rPr>
              <a:t> EU2014/48)</a:t>
            </a:r>
            <a:endParaRPr lang="nl-BE" sz="1600" b="1" i="1" dirty="0">
              <a:latin typeface="+mj-lt"/>
            </a:endParaRPr>
          </a:p>
          <a:p>
            <a:r>
              <a:rPr lang="fr-BE" dirty="0">
                <a:latin typeface="+mj-lt"/>
              </a:rPr>
              <a:t> </a:t>
            </a:r>
            <a:endParaRPr lang="fr-BE" dirty="0" smtClean="0">
              <a:latin typeface="+mj-lt"/>
            </a:endParaRPr>
          </a:p>
          <a:p>
            <a:pPr algn="just"/>
            <a:r>
              <a:rPr lang="fr-BE" dirty="0">
                <a:latin typeface="+mj-lt"/>
              </a:rPr>
              <a:t>	</a:t>
            </a:r>
            <a:r>
              <a:rPr lang="en-BZ" dirty="0" smtClean="0">
                <a:latin typeface="+mj-lt"/>
              </a:rPr>
              <a:t>= </a:t>
            </a:r>
            <a:r>
              <a:rPr lang="en-BZ" b="1" u="sng" dirty="0" smtClean="0">
                <a:latin typeface="+mj-lt"/>
              </a:rPr>
              <a:t>automatic</a:t>
            </a:r>
            <a:r>
              <a:rPr lang="en-BZ" dirty="0" smtClean="0">
                <a:latin typeface="+mj-lt"/>
              </a:rPr>
              <a:t> exchange of information about movable </a:t>
            </a:r>
            <a:r>
              <a:rPr lang="en-BZ" b="1" u="sng" dirty="0" smtClean="0">
                <a:latin typeface="+mj-lt"/>
              </a:rPr>
              <a:t>income</a:t>
            </a:r>
            <a:r>
              <a:rPr lang="en-BZ" dirty="0" smtClean="0">
                <a:latin typeface="+mj-lt"/>
              </a:rPr>
              <a:t> (interests, dividends </a:t>
            </a:r>
            <a:r>
              <a:rPr lang="en-BZ" dirty="0" err="1" smtClean="0">
                <a:latin typeface="+mj-lt"/>
              </a:rPr>
              <a:t>etc</a:t>
            </a:r>
            <a:r>
              <a:rPr lang="en-BZ" dirty="0" smtClean="0">
                <a:latin typeface="+mj-lt"/>
              </a:rPr>
              <a:t>) of private </a:t>
            </a:r>
          </a:p>
          <a:p>
            <a:pPr algn="just"/>
            <a:r>
              <a:rPr lang="en-BZ" dirty="0">
                <a:latin typeface="+mj-lt"/>
              </a:rPr>
              <a:t> </a:t>
            </a:r>
            <a:r>
              <a:rPr lang="en-BZ" dirty="0" smtClean="0">
                <a:latin typeface="+mj-lt"/>
              </a:rPr>
              <a:t> 	   individuals </a:t>
            </a:r>
            <a:r>
              <a:rPr lang="en-BZ" u="sng" dirty="0" smtClean="0">
                <a:latin typeface="+mj-lt"/>
              </a:rPr>
              <a:t>between all EU Member States </a:t>
            </a:r>
          </a:p>
          <a:p>
            <a:pPr algn="just"/>
            <a:endParaRPr lang="en-BZ" dirty="0" smtClean="0">
              <a:latin typeface="+mj-lt"/>
            </a:endParaRPr>
          </a:p>
          <a:p>
            <a:pPr algn="just"/>
            <a:r>
              <a:rPr lang="en-BZ" sz="1400" dirty="0" smtClean="0">
                <a:latin typeface="+mj-lt"/>
              </a:rPr>
              <a:t>	      (+ </a:t>
            </a:r>
            <a:r>
              <a:rPr lang="en-BZ" sz="1400" i="1" dirty="0" smtClean="0">
                <a:latin typeface="+mj-lt"/>
              </a:rPr>
              <a:t>Aruba, Bonaire, </a:t>
            </a:r>
            <a:r>
              <a:rPr lang="en-BZ" sz="1400" i="1" dirty="0" smtClean="0">
                <a:latin typeface="+mj-lt"/>
              </a:rPr>
              <a:t>Curacao, </a:t>
            </a:r>
            <a:r>
              <a:rPr lang="en-BZ" sz="1400" i="1" dirty="0" smtClean="0">
                <a:latin typeface="+mj-lt"/>
              </a:rPr>
              <a:t>Guernsey, the Isle of Man, Jersey, British Virgin Islands, Montserrat, </a:t>
            </a:r>
            <a:r>
              <a:rPr lang="en-BZ" sz="1400" i="1" dirty="0" err="1" smtClean="0">
                <a:latin typeface="+mj-lt"/>
              </a:rPr>
              <a:t>Saba</a:t>
            </a:r>
            <a:r>
              <a:rPr lang="en-BZ" sz="1400" i="1" dirty="0" smtClean="0">
                <a:latin typeface="+mj-lt"/>
              </a:rPr>
              <a:t>, Saint Eustatius 	      	       and Saint Martin).</a:t>
            </a:r>
            <a:endParaRPr lang="en-BZ" sz="1400" dirty="0" smtClean="0">
              <a:latin typeface="+mj-lt"/>
            </a:endParaRPr>
          </a:p>
          <a:p>
            <a:pPr algn="just"/>
            <a:r>
              <a:rPr lang="en-BZ" dirty="0" smtClean="0">
                <a:latin typeface="+mj-lt"/>
              </a:rPr>
              <a:t> </a:t>
            </a:r>
          </a:p>
          <a:p>
            <a:r>
              <a:rPr lang="en-BZ" dirty="0" smtClean="0">
                <a:latin typeface="+mj-lt"/>
              </a:rPr>
              <a:t> 	</a:t>
            </a:r>
          </a:p>
          <a:p>
            <a:r>
              <a:rPr lang="en-BZ" b="1" u="sng" dirty="0" smtClean="0">
                <a:latin typeface="+mj-lt"/>
              </a:rPr>
              <a:t>As from 01/01/2017:</a:t>
            </a:r>
            <a:endParaRPr lang="en-BZ" dirty="0" smtClean="0">
              <a:latin typeface="+mj-lt"/>
            </a:endParaRPr>
          </a:p>
          <a:p>
            <a:pPr algn="just"/>
            <a:r>
              <a:rPr lang="en-BZ" dirty="0" smtClean="0">
                <a:latin typeface="+mj-lt"/>
              </a:rPr>
              <a:t> </a:t>
            </a:r>
          </a:p>
          <a:p>
            <a:pPr marL="285750" indent="-285750" algn="just">
              <a:buFontTx/>
              <a:buChar char="-"/>
            </a:pPr>
            <a:r>
              <a:rPr lang="en-BZ" u="sng" dirty="0" smtClean="0">
                <a:latin typeface="+mj-lt"/>
              </a:rPr>
              <a:t>transparency</a:t>
            </a:r>
            <a:r>
              <a:rPr lang="en-BZ" dirty="0" smtClean="0">
                <a:latin typeface="+mj-lt"/>
              </a:rPr>
              <a:t> : all patrimonial constructions become transparent and authorities will presume that their revenues and income have been earned directly by their shareholders/founders/beneficiaries </a:t>
            </a:r>
          </a:p>
          <a:p>
            <a:pPr marL="285750" indent="-285750" algn="just">
              <a:buFontTx/>
              <a:buChar char="-"/>
            </a:pPr>
            <a:endParaRPr lang="en-BZ" dirty="0" smtClean="0">
              <a:latin typeface="+mj-lt"/>
            </a:endParaRPr>
          </a:p>
          <a:p>
            <a:pPr marL="285750" indent="-285750" algn="just">
              <a:buFontTx/>
              <a:buChar char="-"/>
            </a:pPr>
            <a:r>
              <a:rPr lang="en-BZ" dirty="0" smtClean="0">
                <a:latin typeface="+mj-lt"/>
              </a:rPr>
              <a:t>An </a:t>
            </a:r>
            <a:r>
              <a:rPr lang="en-BZ" u="sng" dirty="0" smtClean="0">
                <a:latin typeface="+mj-lt"/>
              </a:rPr>
              <a:t>indicative list</a:t>
            </a:r>
            <a:r>
              <a:rPr lang="en-BZ" dirty="0" smtClean="0">
                <a:latin typeface="+mj-lt"/>
              </a:rPr>
              <a:t> of such “suspicious” patrimonial structures exists (e.g. SPF Luxembourg; Liechtenstein)</a:t>
            </a:r>
          </a:p>
          <a:p>
            <a:pPr algn="just"/>
            <a:endParaRPr lang="en-BZ" dirty="0" smtClean="0">
              <a:latin typeface="+mj-lt"/>
            </a:endParaRPr>
          </a:p>
          <a:p>
            <a:pPr marL="285750" indent="-285750" algn="just">
              <a:buFontTx/>
              <a:buChar char="-"/>
            </a:pPr>
            <a:r>
              <a:rPr lang="en-BZ" dirty="0" smtClean="0">
                <a:latin typeface="+mj-lt"/>
              </a:rPr>
              <a:t>Now also </a:t>
            </a:r>
            <a:r>
              <a:rPr lang="en-BZ" u="sng" dirty="0" smtClean="0">
                <a:latin typeface="+mj-lt"/>
              </a:rPr>
              <a:t>structured products</a:t>
            </a:r>
            <a:r>
              <a:rPr lang="en-BZ" dirty="0" smtClean="0">
                <a:latin typeface="+mj-lt"/>
              </a:rPr>
              <a:t> and not only interests and dividends + </a:t>
            </a:r>
            <a:r>
              <a:rPr lang="en-BZ" u="sng" dirty="0" smtClean="0">
                <a:latin typeface="+mj-lt"/>
              </a:rPr>
              <a:t>life insurances </a:t>
            </a:r>
            <a:r>
              <a:rPr lang="en-BZ" dirty="0" smtClean="0">
                <a:latin typeface="+mj-lt"/>
              </a:rPr>
              <a:t>(signed as from 01/07/2014)</a:t>
            </a:r>
          </a:p>
          <a:p>
            <a:pPr algn="just"/>
            <a:endParaRPr lang="en-BZ" dirty="0" smtClean="0">
              <a:latin typeface="+mj-lt"/>
            </a:endParaRPr>
          </a:p>
          <a:p>
            <a:pPr marL="285750" indent="-285750" algn="just">
              <a:buFontTx/>
              <a:buChar char="-"/>
            </a:pPr>
            <a:r>
              <a:rPr lang="en-BZ" dirty="0" smtClean="0">
                <a:latin typeface="+mj-lt"/>
              </a:rPr>
              <a:t>Obligation to mention </a:t>
            </a:r>
            <a:r>
              <a:rPr lang="en-BZ" u="sng" dirty="0" smtClean="0">
                <a:latin typeface="+mj-lt"/>
              </a:rPr>
              <a:t>in Belgian tax declaration</a:t>
            </a:r>
            <a:r>
              <a:rPr lang="en-BZ" dirty="0" smtClean="0">
                <a:latin typeface="+mj-lt"/>
              </a:rPr>
              <a:t>: economic beneficiary or shareholder of such structures </a:t>
            </a:r>
            <a:endParaRPr lang="en-BZ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040073426"/>
      </p:ext>
    </p:extLst>
  </p:cSld>
  <p:clrMapOvr>
    <a:masterClrMapping/>
  </p:clrMapOvr>
  <p:transition spd="slow">
    <p:zoom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/>
          </p:cNvSpPr>
          <p:nvPr/>
        </p:nvSpPr>
        <p:spPr bwMode="auto">
          <a:xfrm>
            <a:off x="268224" y="1743456"/>
            <a:ext cx="11338559" cy="49526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9297" tIns="53578" rIns="89297" bIns="53578"/>
          <a:lstStyle>
            <a:lvl1pPr marL="215900">
              <a:spcBef>
                <a:spcPts val="4200"/>
              </a:spcBef>
              <a:buClr>
                <a:srgbClr val="000000"/>
              </a:buClr>
              <a:buSzPct val="100000"/>
              <a:buFont typeface="Helvetica Light" charset="0"/>
              <a:buChar char="•"/>
              <a:defRPr sz="3800">
                <a:solidFill>
                  <a:schemeClr val="tx1"/>
                </a:solidFill>
                <a:latin typeface="Helvetica Light" charset="0"/>
                <a:ea typeface="ヒラギノ角ゴ ProN W3" charset="0"/>
                <a:cs typeface="ヒラギノ角ゴ ProN W3" charset="0"/>
                <a:sym typeface="Helvetica Light" charset="0"/>
              </a:defRPr>
            </a:lvl1pPr>
            <a:lvl2pPr marL="742950" indent="-285750">
              <a:spcBef>
                <a:spcPts val="4200"/>
              </a:spcBef>
              <a:buClr>
                <a:srgbClr val="000000"/>
              </a:buClr>
              <a:buSzPct val="100000"/>
              <a:buFont typeface="Helvetica Light" charset="0"/>
              <a:buChar char="•"/>
              <a:defRPr sz="3800">
                <a:solidFill>
                  <a:schemeClr val="tx1"/>
                </a:solidFill>
                <a:latin typeface="Helvetica Light" charset="0"/>
                <a:ea typeface="ヒラギノ角ゴ ProN W3" charset="0"/>
                <a:cs typeface="ヒラギノ角ゴ ProN W3" charset="0"/>
                <a:sym typeface="Helvetica Light" charset="0"/>
              </a:defRPr>
            </a:lvl2pPr>
            <a:lvl3pPr marL="1143000" indent="-228600">
              <a:spcBef>
                <a:spcPts val="4200"/>
              </a:spcBef>
              <a:buClr>
                <a:srgbClr val="000000"/>
              </a:buClr>
              <a:buSzPct val="100000"/>
              <a:buFont typeface="Helvetica Light" charset="0"/>
              <a:buChar char="•"/>
              <a:defRPr sz="3800">
                <a:solidFill>
                  <a:schemeClr val="tx1"/>
                </a:solidFill>
                <a:latin typeface="Helvetica Light" charset="0"/>
                <a:ea typeface="ヒラギノ角ゴ ProN W3" charset="0"/>
                <a:cs typeface="ヒラギノ角ゴ ProN W3" charset="0"/>
                <a:sym typeface="Helvetica Light" charset="0"/>
              </a:defRPr>
            </a:lvl3pPr>
            <a:lvl4pPr marL="1600200" indent="-228600">
              <a:spcBef>
                <a:spcPts val="4200"/>
              </a:spcBef>
              <a:buClr>
                <a:srgbClr val="000000"/>
              </a:buClr>
              <a:buSzPct val="100000"/>
              <a:buFont typeface="Helvetica Light" charset="0"/>
              <a:buChar char="•"/>
              <a:defRPr sz="3800">
                <a:solidFill>
                  <a:schemeClr val="tx1"/>
                </a:solidFill>
                <a:latin typeface="Helvetica Light" charset="0"/>
                <a:ea typeface="ヒラギノ角ゴ ProN W3" charset="0"/>
                <a:cs typeface="ヒラギノ角ゴ ProN W3" charset="0"/>
                <a:sym typeface="Helvetica Light" charset="0"/>
              </a:defRPr>
            </a:lvl4pPr>
            <a:lvl5pPr marL="2057400" indent="-228600">
              <a:spcBef>
                <a:spcPts val="4200"/>
              </a:spcBef>
              <a:buClr>
                <a:srgbClr val="000000"/>
              </a:buClr>
              <a:buSzPct val="100000"/>
              <a:buFont typeface="Helvetica Light" charset="0"/>
              <a:buChar char="•"/>
              <a:defRPr sz="3800">
                <a:solidFill>
                  <a:schemeClr val="tx1"/>
                </a:solidFill>
                <a:latin typeface="Helvetica Light" charset="0"/>
                <a:ea typeface="ヒラギノ角ゴ ProN W3" charset="0"/>
                <a:cs typeface="ヒラギノ角ゴ ProN W3" charset="0"/>
                <a:sym typeface="Helvetica Light" charset="0"/>
              </a:defRPr>
            </a:lvl5pPr>
            <a:lvl6pPr marL="2514600" indent="-228600" eaLnBrk="0" fontAlgn="base" hangingPunct="0">
              <a:spcBef>
                <a:spcPts val="42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Helvetica Light" charset="0"/>
              <a:buChar char="•"/>
              <a:defRPr sz="3800">
                <a:solidFill>
                  <a:schemeClr val="tx1"/>
                </a:solidFill>
                <a:latin typeface="Helvetica Light" charset="0"/>
                <a:ea typeface="ヒラギノ角ゴ ProN W3" charset="0"/>
                <a:cs typeface="ヒラギノ角ゴ ProN W3" charset="0"/>
                <a:sym typeface="Helvetica Light" charset="0"/>
              </a:defRPr>
            </a:lvl6pPr>
            <a:lvl7pPr marL="2971800" indent="-228600" eaLnBrk="0" fontAlgn="base" hangingPunct="0">
              <a:spcBef>
                <a:spcPts val="42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Helvetica Light" charset="0"/>
              <a:buChar char="•"/>
              <a:defRPr sz="3800">
                <a:solidFill>
                  <a:schemeClr val="tx1"/>
                </a:solidFill>
                <a:latin typeface="Helvetica Light" charset="0"/>
                <a:ea typeface="ヒラギノ角ゴ ProN W3" charset="0"/>
                <a:cs typeface="ヒラギノ角ゴ ProN W3" charset="0"/>
                <a:sym typeface="Helvetica Light" charset="0"/>
              </a:defRPr>
            </a:lvl7pPr>
            <a:lvl8pPr marL="3429000" indent="-228600" eaLnBrk="0" fontAlgn="base" hangingPunct="0">
              <a:spcBef>
                <a:spcPts val="42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Helvetica Light" charset="0"/>
              <a:buChar char="•"/>
              <a:defRPr sz="3800">
                <a:solidFill>
                  <a:schemeClr val="tx1"/>
                </a:solidFill>
                <a:latin typeface="Helvetica Light" charset="0"/>
                <a:ea typeface="ヒラギノ角ゴ ProN W3" charset="0"/>
                <a:cs typeface="ヒラギノ角ゴ ProN W3" charset="0"/>
                <a:sym typeface="Helvetica Light" charset="0"/>
              </a:defRPr>
            </a:lvl8pPr>
            <a:lvl9pPr marL="3886200" indent="-228600" eaLnBrk="0" fontAlgn="base" hangingPunct="0">
              <a:spcBef>
                <a:spcPts val="42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Helvetica Light" charset="0"/>
              <a:buChar char="•"/>
              <a:defRPr sz="3800">
                <a:solidFill>
                  <a:schemeClr val="tx1"/>
                </a:solidFill>
                <a:latin typeface="Helvetica Light" charset="0"/>
                <a:ea typeface="ヒラギノ角ゴ ProN W3" charset="0"/>
                <a:cs typeface="ヒラギノ角ゴ ProN W3" charset="0"/>
                <a:sym typeface="Helvetica Light" charset="0"/>
              </a:defRPr>
            </a:lvl9pPr>
          </a:lstStyle>
          <a:p>
            <a:pPr>
              <a:spcBef>
                <a:spcPts val="703"/>
              </a:spcBef>
              <a:buClrTx/>
              <a:buSzTx/>
              <a:buNone/>
            </a:pPr>
            <a:endParaRPr lang="nl-BE" altLang="nl-BE" sz="1687" dirty="0">
              <a:latin typeface="+mj-lt"/>
              <a:ea typeface="Lucida Grande" charset="0"/>
              <a:cs typeface="Lucida Grande" charset="0"/>
              <a:sym typeface="Arial Italic" charset="0"/>
            </a:endParaRPr>
          </a:p>
          <a:p>
            <a:pPr>
              <a:spcBef>
                <a:spcPts val="703"/>
              </a:spcBef>
              <a:buClrTx/>
              <a:buSzTx/>
              <a:buNone/>
            </a:pPr>
            <a:endParaRPr lang="nl-BE" altLang="nl-BE" sz="1687" dirty="0" smtClean="0">
              <a:latin typeface="+mj-lt"/>
              <a:ea typeface="Arial Italic" charset="0"/>
              <a:cs typeface="Arial Italic" charset="0"/>
              <a:sym typeface="Arial Italic" charset="0"/>
            </a:endParaRPr>
          </a:p>
          <a:p>
            <a:pPr>
              <a:spcBef>
                <a:spcPts val="703"/>
              </a:spcBef>
              <a:buClrTx/>
              <a:buSzTx/>
              <a:buNone/>
            </a:pPr>
            <a:endParaRPr lang="nl-BE" altLang="nl-BE" sz="1687" dirty="0">
              <a:latin typeface="+mj-lt"/>
              <a:ea typeface="Helvetica Light" charset="0"/>
              <a:cs typeface="Helvetica Light" charset="0"/>
            </a:endParaRPr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7654" y="146304"/>
            <a:ext cx="2605434" cy="993947"/>
          </a:xfrm>
          <a:prstGeom prst="rect">
            <a:avLst/>
          </a:prstGeom>
        </p:spPr>
      </p:pic>
      <p:sp>
        <p:nvSpPr>
          <p:cNvPr id="2" name="Tekstvak 1"/>
          <p:cNvSpPr txBox="1"/>
          <p:nvPr/>
        </p:nvSpPr>
        <p:spPr>
          <a:xfrm>
            <a:off x="883226" y="1234301"/>
            <a:ext cx="10453255" cy="52014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BE" dirty="0" smtClean="0">
                <a:latin typeface="+mj-lt"/>
              </a:rPr>
              <a:t>	</a:t>
            </a:r>
            <a:r>
              <a:rPr lang="en-CA" sz="2400" b="1" i="1" dirty="0" smtClean="0">
                <a:latin typeface="+mj-lt"/>
              </a:rPr>
              <a:t>2. Directive Administrative Cooperation	   </a:t>
            </a:r>
            <a:r>
              <a:rPr lang="en-CA" sz="1600" b="1" i="1" dirty="0" smtClean="0">
                <a:latin typeface="+mj-lt"/>
              </a:rPr>
              <a:t>(EU2011/16 – modified by EU2014/107)</a:t>
            </a:r>
          </a:p>
          <a:p>
            <a:r>
              <a:rPr lang="en-CA" dirty="0" smtClean="0">
                <a:latin typeface="+mj-lt"/>
              </a:rPr>
              <a:t> </a:t>
            </a:r>
          </a:p>
          <a:p>
            <a:pPr algn="just"/>
            <a:r>
              <a:rPr lang="en-CA" dirty="0" smtClean="0">
                <a:latin typeface="+mj-lt"/>
              </a:rPr>
              <a:t>	= </a:t>
            </a:r>
            <a:r>
              <a:rPr lang="en-CA" b="1" dirty="0" smtClean="0">
                <a:latin typeface="+mj-lt"/>
              </a:rPr>
              <a:t>automatic </a:t>
            </a:r>
            <a:r>
              <a:rPr lang="en-CA" dirty="0" smtClean="0">
                <a:latin typeface="+mj-lt"/>
              </a:rPr>
              <a:t>exchange of information by financial institutions within the EU to the Member State of</a:t>
            </a:r>
          </a:p>
          <a:p>
            <a:pPr algn="just"/>
            <a:r>
              <a:rPr lang="en-CA" dirty="0" smtClean="0">
                <a:latin typeface="+mj-lt"/>
              </a:rPr>
              <a:t> 	   the tax residence of the beneficiary </a:t>
            </a:r>
          </a:p>
          <a:p>
            <a:pPr algn="just"/>
            <a:endParaRPr lang="en-CA" dirty="0">
              <a:latin typeface="+mj-lt"/>
            </a:endParaRPr>
          </a:p>
          <a:p>
            <a:pPr algn="just"/>
            <a:r>
              <a:rPr lang="en-CA" dirty="0" smtClean="0">
                <a:latin typeface="+mj-lt"/>
              </a:rPr>
              <a:t>	= European “</a:t>
            </a:r>
            <a:r>
              <a:rPr lang="en-CA" dirty="0" smtClean="0">
                <a:latin typeface="+mj-lt"/>
              </a:rPr>
              <a:t>FATCA</a:t>
            </a:r>
            <a:r>
              <a:rPr lang="en-CA" dirty="0" smtClean="0">
                <a:latin typeface="+mj-lt"/>
              </a:rPr>
              <a:t>” = “</a:t>
            </a:r>
            <a:r>
              <a:rPr lang="en-CA" b="1" u="sng" dirty="0" smtClean="0">
                <a:latin typeface="+mj-lt"/>
              </a:rPr>
              <a:t>CRS</a:t>
            </a:r>
            <a:r>
              <a:rPr lang="en-CA" dirty="0" smtClean="0">
                <a:latin typeface="+mj-lt"/>
              </a:rPr>
              <a:t>”: </a:t>
            </a:r>
            <a:r>
              <a:rPr lang="en-CA" i="1" dirty="0" smtClean="0">
                <a:latin typeface="+mj-lt"/>
              </a:rPr>
              <a:t>common reporting standard (OECD)</a:t>
            </a:r>
          </a:p>
          <a:p>
            <a:endParaRPr lang="en-CA" b="1" u="sng" dirty="0" smtClean="0">
              <a:latin typeface="+mj-lt"/>
            </a:endParaRPr>
          </a:p>
          <a:p>
            <a:r>
              <a:rPr lang="en-CA" b="1" u="sng" dirty="0" smtClean="0">
                <a:latin typeface="+mj-lt"/>
              </a:rPr>
              <a:t>As from 01/01/2016:</a:t>
            </a:r>
            <a:endParaRPr lang="en-CA" dirty="0" smtClean="0">
              <a:latin typeface="+mj-lt"/>
            </a:endParaRPr>
          </a:p>
          <a:p>
            <a:pPr algn="just"/>
            <a:r>
              <a:rPr lang="en-CA" dirty="0" smtClean="0">
                <a:latin typeface="+mj-lt"/>
              </a:rPr>
              <a:t> </a:t>
            </a:r>
          </a:p>
          <a:p>
            <a:pPr marL="285750" indent="-285750" algn="just">
              <a:buFontTx/>
              <a:buChar char="-"/>
            </a:pPr>
            <a:r>
              <a:rPr lang="en-CA" u="sng" dirty="0" smtClean="0">
                <a:latin typeface="+mj-lt"/>
              </a:rPr>
              <a:t>At least the following information will be exchanged:</a:t>
            </a:r>
          </a:p>
          <a:p>
            <a:pPr lvl="7" algn="just"/>
            <a:r>
              <a:rPr lang="en-CA" sz="1600" dirty="0" smtClean="0">
                <a:latin typeface="+mj-lt"/>
              </a:rPr>
              <a:t>	* identity of bank account holders</a:t>
            </a:r>
          </a:p>
          <a:p>
            <a:pPr lvl="7" algn="just"/>
            <a:r>
              <a:rPr lang="en-CA" sz="1600" dirty="0" smtClean="0">
                <a:latin typeface="+mj-lt"/>
              </a:rPr>
              <a:t>	* balance of the accounts at the end of each year (+ net-value life insurance)</a:t>
            </a:r>
          </a:p>
          <a:p>
            <a:pPr lvl="7" algn="just"/>
            <a:r>
              <a:rPr lang="en-CA" sz="1600" dirty="0" smtClean="0">
                <a:latin typeface="+mj-lt"/>
              </a:rPr>
              <a:t>	* </a:t>
            </a:r>
            <a:r>
              <a:rPr lang="en-CA" sz="1600" u="sng" dirty="0" smtClean="0">
                <a:latin typeface="+mj-lt"/>
              </a:rPr>
              <a:t>professional </a:t>
            </a:r>
            <a:r>
              <a:rPr lang="en-CA" sz="1600" b="1" u="sng" dirty="0" smtClean="0">
                <a:latin typeface="+mj-lt"/>
              </a:rPr>
              <a:t>income</a:t>
            </a:r>
            <a:r>
              <a:rPr lang="en-CA" sz="1600" dirty="0" smtClean="0">
                <a:latin typeface="+mj-lt"/>
              </a:rPr>
              <a:t>, pension plans, dividends and management fees, </a:t>
            </a:r>
            <a:r>
              <a:rPr lang="en-CA" sz="1600" u="sng" dirty="0" smtClean="0">
                <a:latin typeface="+mj-lt"/>
              </a:rPr>
              <a:t>real</a:t>
            </a:r>
            <a:r>
              <a:rPr lang="en-CA" sz="1600" dirty="0" smtClean="0">
                <a:latin typeface="+mj-lt"/>
              </a:rPr>
              <a:t>	        	   </a:t>
            </a:r>
            <a:r>
              <a:rPr lang="en-CA" sz="1600" u="sng" dirty="0" smtClean="0">
                <a:latin typeface="+mj-lt"/>
              </a:rPr>
              <a:t>estate income</a:t>
            </a:r>
            <a:r>
              <a:rPr lang="en-CA" sz="1600" dirty="0" smtClean="0">
                <a:latin typeface="+mj-lt"/>
              </a:rPr>
              <a:t>, life insurance payments, etc.</a:t>
            </a:r>
          </a:p>
          <a:p>
            <a:pPr marL="285750" indent="-285750" algn="just">
              <a:buFontTx/>
              <a:buChar char="-"/>
            </a:pPr>
            <a:r>
              <a:rPr lang="en-CA" u="sng" dirty="0" smtClean="0">
                <a:latin typeface="+mj-lt"/>
              </a:rPr>
              <a:t>Information about: </a:t>
            </a:r>
          </a:p>
          <a:p>
            <a:pPr lvl="7" algn="just"/>
            <a:r>
              <a:rPr lang="en-CA" sz="1600" dirty="0" smtClean="0">
                <a:latin typeface="+mj-lt"/>
              </a:rPr>
              <a:t>	* private individuals</a:t>
            </a:r>
          </a:p>
          <a:p>
            <a:pPr lvl="7" algn="just"/>
            <a:r>
              <a:rPr lang="en-CA" sz="1600" dirty="0" smtClean="0">
                <a:latin typeface="+mj-lt"/>
              </a:rPr>
              <a:t>	* associations and foundations, trusts</a:t>
            </a:r>
          </a:p>
          <a:p>
            <a:pPr lvl="7" algn="just"/>
            <a:r>
              <a:rPr lang="en-CA" sz="1600" dirty="0" smtClean="0">
                <a:latin typeface="+mj-lt"/>
              </a:rPr>
              <a:t>	* </a:t>
            </a:r>
            <a:r>
              <a:rPr lang="en-CA" sz="1600" u="sng" dirty="0" smtClean="0">
                <a:latin typeface="+mj-lt"/>
              </a:rPr>
              <a:t>not</a:t>
            </a:r>
            <a:r>
              <a:rPr lang="en-CA" sz="1600" dirty="0" smtClean="0">
                <a:latin typeface="+mj-lt"/>
              </a:rPr>
              <a:t>: commercial companies</a:t>
            </a:r>
          </a:p>
          <a:p>
            <a:pPr lvl="7" algn="just"/>
            <a:r>
              <a:rPr lang="en-CA" sz="1600" dirty="0" smtClean="0">
                <a:latin typeface="+mj-lt"/>
              </a:rPr>
              <a:t>	* included: “</a:t>
            </a:r>
            <a:r>
              <a:rPr lang="en-CA" sz="1600" u="sng" dirty="0" smtClean="0">
                <a:latin typeface="+mj-lt"/>
              </a:rPr>
              <a:t>non financial entity</a:t>
            </a:r>
            <a:r>
              <a:rPr lang="en-CA" sz="1600" dirty="0" smtClean="0">
                <a:latin typeface="+mj-lt"/>
              </a:rPr>
              <a:t>” = “passive companies” (</a:t>
            </a:r>
            <a:r>
              <a:rPr lang="en-CA" sz="1600" dirty="0" err="1" smtClean="0">
                <a:latin typeface="+mj-lt"/>
              </a:rPr>
              <a:t>Soparfi</a:t>
            </a:r>
            <a:r>
              <a:rPr lang="en-CA" sz="1600" dirty="0" smtClean="0">
                <a:latin typeface="+mj-lt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214712124"/>
      </p:ext>
    </p:extLst>
  </p:cSld>
  <p:clrMapOvr>
    <a:masterClrMapping/>
  </p:clrMapOvr>
  <p:transition spd="slow">
    <p:zoom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/>
          </p:cNvSpPr>
          <p:nvPr/>
        </p:nvSpPr>
        <p:spPr bwMode="auto">
          <a:xfrm>
            <a:off x="268224" y="1743456"/>
            <a:ext cx="11338559" cy="49526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9297" tIns="53578" rIns="89297" bIns="53578"/>
          <a:lstStyle>
            <a:lvl1pPr marL="215900">
              <a:spcBef>
                <a:spcPts val="4200"/>
              </a:spcBef>
              <a:buClr>
                <a:srgbClr val="000000"/>
              </a:buClr>
              <a:buSzPct val="100000"/>
              <a:buFont typeface="Helvetica Light" charset="0"/>
              <a:buChar char="•"/>
              <a:defRPr sz="3800">
                <a:solidFill>
                  <a:schemeClr val="tx1"/>
                </a:solidFill>
                <a:latin typeface="Helvetica Light" charset="0"/>
                <a:ea typeface="ヒラギノ角ゴ ProN W3" charset="0"/>
                <a:cs typeface="ヒラギノ角ゴ ProN W3" charset="0"/>
                <a:sym typeface="Helvetica Light" charset="0"/>
              </a:defRPr>
            </a:lvl1pPr>
            <a:lvl2pPr marL="742950" indent="-285750">
              <a:spcBef>
                <a:spcPts val="4200"/>
              </a:spcBef>
              <a:buClr>
                <a:srgbClr val="000000"/>
              </a:buClr>
              <a:buSzPct val="100000"/>
              <a:buFont typeface="Helvetica Light" charset="0"/>
              <a:buChar char="•"/>
              <a:defRPr sz="3800">
                <a:solidFill>
                  <a:schemeClr val="tx1"/>
                </a:solidFill>
                <a:latin typeface="Helvetica Light" charset="0"/>
                <a:ea typeface="ヒラギノ角ゴ ProN W3" charset="0"/>
                <a:cs typeface="ヒラギノ角ゴ ProN W3" charset="0"/>
                <a:sym typeface="Helvetica Light" charset="0"/>
              </a:defRPr>
            </a:lvl2pPr>
            <a:lvl3pPr marL="1143000" indent="-228600">
              <a:spcBef>
                <a:spcPts val="4200"/>
              </a:spcBef>
              <a:buClr>
                <a:srgbClr val="000000"/>
              </a:buClr>
              <a:buSzPct val="100000"/>
              <a:buFont typeface="Helvetica Light" charset="0"/>
              <a:buChar char="•"/>
              <a:defRPr sz="3800">
                <a:solidFill>
                  <a:schemeClr val="tx1"/>
                </a:solidFill>
                <a:latin typeface="Helvetica Light" charset="0"/>
                <a:ea typeface="ヒラギノ角ゴ ProN W3" charset="0"/>
                <a:cs typeface="ヒラギノ角ゴ ProN W3" charset="0"/>
                <a:sym typeface="Helvetica Light" charset="0"/>
              </a:defRPr>
            </a:lvl3pPr>
            <a:lvl4pPr marL="1600200" indent="-228600">
              <a:spcBef>
                <a:spcPts val="4200"/>
              </a:spcBef>
              <a:buClr>
                <a:srgbClr val="000000"/>
              </a:buClr>
              <a:buSzPct val="100000"/>
              <a:buFont typeface="Helvetica Light" charset="0"/>
              <a:buChar char="•"/>
              <a:defRPr sz="3800">
                <a:solidFill>
                  <a:schemeClr val="tx1"/>
                </a:solidFill>
                <a:latin typeface="Helvetica Light" charset="0"/>
                <a:ea typeface="ヒラギノ角ゴ ProN W3" charset="0"/>
                <a:cs typeface="ヒラギノ角ゴ ProN W3" charset="0"/>
                <a:sym typeface="Helvetica Light" charset="0"/>
              </a:defRPr>
            </a:lvl4pPr>
            <a:lvl5pPr marL="2057400" indent="-228600">
              <a:spcBef>
                <a:spcPts val="4200"/>
              </a:spcBef>
              <a:buClr>
                <a:srgbClr val="000000"/>
              </a:buClr>
              <a:buSzPct val="100000"/>
              <a:buFont typeface="Helvetica Light" charset="0"/>
              <a:buChar char="•"/>
              <a:defRPr sz="3800">
                <a:solidFill>
                  <a:schemeClr val="tx1"/>
                </a:solidFill>
                <a:latin typeface="Helvetica Light" charset="0"/>
                <a:ea typeface="ヒラギノ角ゴ ProN W3" charset="0"/>
                <a:cs typeface="ヒラギノ角ゴ ProN W3" charset="0"/>
                <a:sym typeface="Helvetica Light" charset="0"/>
              </a:defRPr>
            </a:lvl5pPr>
            <a:lvl6pPr marL="2514600" indent="-228600" eaLnBrk="0" fontAlgn="base" hangingPunct="0">
              <a:spcBef>
                <a:spcPts val="42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Helvetica Light" charset="0"/>
              <a:buChar char="•"/>
              <a:defRPr sz="3800">
                <a:solidFill>
                  <a:schemeClr val="tx1"/>
                </a:solidFill>
                <a:latin typeface="Helvetica Light" charset="0"/>
                <a:ea typeface="ヒラギノ角ゴ ProN W3" charset="0"/>
                <a:cs typeface="ヒラギノ角ゴ ProN W3" charset="0"/>
                <a:sym typeface="Helvetica Light" charset="0"/>
              </a:defRPr>
            </a:lvl6pPr>
            <a:lvl7pPr marL="2971800" indent="-228600" eaLnBrk="0" fontAlgn="base" hangingPunct="0">
              <a:spcBef>
                <a:spcPts val="42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Helvetica Light" charset="0"/>
              <a:buChar char="•"/>
              <a:defRPr sz="3800">
                <a:solidFill>
                  <a:schemeClr val="tx1"/>
                </a:solidFill>
                <a:latin typeface="Helvetica Light" charset="0"/>
                <a:ea typeface="ヒラギノ角ゴ ProN W3" charset="0"/>
                <a:cs typeface="ヒラギノ角ゴ ProN W3" charset="0"/>
                <a:sym typeface="Helvetica Light" charset="0"/>
              </a:defRPr>
            </a:lvl7pPr>
            <a:lvl8pPr marL="3429000" indent="-228600" eaLnBrk="0" fontAlgn="base" hangingPunct="0">
              <a:spcBef>
                <a:spcPts val="42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Helvetica Light" charset="0"/>
              <a:buChar char="•"/>
              <a:defRPr sz="3800">
                <a:solidFill>
                  <a:schemeClr val="tx1"/>
                </a:solidFill>
                <a:latin typeface="Helvetica Light" charset="0"/>
                <a:ea typeface="ヒラギノ角ゴ ProN W3" charset="0"/>
                <a:cs typeface="ヒラギノ角ゴ ProN W3" charset="0"/>
                <a:sym typeface="Helvetica Light" charset="0"/>
              </a:defRPr>
            </a:lvl8pPr>
            <a:lvl9pPr marL="3886200" indent="-228600" eaLnBrk="0" fontAlgn="base" hangingPunct="0">
              <a:spcBef>
                <a:spcPts val="42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Helvetica Light" charset="0"/>
              <a:buChar char="•"/>
              <a:defRPr sz="3800">
                <a:solidFill>
                  <a:schemeClr val="tx1"/>
                </a:solidFill>
                <a:latin typeface="Helvetica Light" charset="0"/>
                <a:ea typeface="ヒラギノ角ゴ ProN W3" charset="0"/>
                <a:cs typeface="ヒラギノ角ゴ ProN W3" charset="0"/>
                <a:sym typeface="Helvetica Light" charset="0"/>
              </a:defRPr>
            </a:lvl9pPr>
          </a:lstStyle>
          <a:p>
            <a:pPr>
              <a:spcBef>
                <a:spcPts val="703"/>
              </a:spcBef>
              <a:buClrTx/>
              <a:buSzTx/>
              <a:buNone/>
            </a:pPr>
            <a:endParaRPr lang="nl-BE" altLang="nl-BE" sz="1687" dirty="0">
              <a:latin typeface="+mj-lt"/>
              <a:ea typeface="Lucida Grande" charset="0"/>
              <a:cs typeface="Lucida Grande" charset="0"/>
              <a:sym typeface="Arial Italic" charset="0"/>
            </a:endParaRPr>
          </a:p>
          <a:p>
            <a:pPr>
              <a:spcBef>
                <a:spcPts val="703"/>
              </a:spcBef>
              <a:buClrTx/>
              <a:buSzTx/>
              <a:buNone/>
            </a:pPr>
            <a:endParaRPr lang="nl-BE" altLang="nl-BE" sz="1687" dirty="0" smtClean="0">
              <a:latin typeface="+mj-lt"/>
              <a:ea typeface="Arial Italic" charset="0"/>
              <a:cs typeface="Arial Italic" charset="0"/>
              <a:sym typeface="Arial Italic" charset="0"/>
            </a:endParaRPr>
          </a:p>
          <a:p>
            <a:pPr>
              <a:spcBef>
                <a:spcPts val="703"/>
              </a:spcBef>
              <a:buClrTx/>
              <a:buSzTx/>
              <a:buNone/>
            </a:pPr>
            <a:endParaRPr lang="nl-BE" altLang="nl-BE" sz="1687" dirty="0">
              <a:latin typeface="+mj-lt"/>
              <a:ea typeface="Helvetica Light" charset="0"/>
              <a:cs typeface="Helvetica Light" charset="0"/>
            </a:endParaRPr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7654" y="146304"/>
            <a:ext cx="2605434" cy="993947"/>
          </a:xfrm>
          <a:prstGeom prst="rect">
            <a:avLst/>
          </a:prstGeom>
        </p:spPr>
      </p:pic>
      <p:sp>
        <p:nvSpPr>
          <p:cNvPr id="2" name="Tekstvak 1"/>
          <p:cNvSpPr txBox="1"/>
          <p:nvPr/>
        </p:nvSpPr>
        <p:spPr>
          <a:xfrm>
            <a:off x="394853" y="994778"/>
            <a:ext cx="10453255" cy="590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BE" dirty="0" smtClean="0">
                <a:latin typeface="+mj-lt"/>
              </a:rPr>
              <a:t>		</a:t>
            </a:r>
            <a:r>
              <a:rPr lang="nl-BE" sz="2400" b="1" i="1" dirty="0" smtClean="0">
                <a:latin typeface="+mj-lt"/>
              </a:rPr>
              <a:t>3. </a:t>
            </a:r>
            <a:r>
              <a:rPr lang="nl-BE" sz="2400" b="1" i="1" dirty="0" err="1" smtClean="0">
                <a:latin typeface="+mj-lt"/>
              </a:rPr>
              <a:t>Cayman</a:t>
            </a:r>
            <a:r>
              <a:rPr lang="nl-BE" sz="2400" b="1" i="1" dirty="0" smtClean="0">
                <a:latin typeface="+mj-lt"/>
              </a:rPr>
              <a:t> </a:t>
            </a:r>
            <a:r>
              <a:rPr lang="nl-BE" sz="2400" b="1" i="1" dirty="0" err="1" smtClean="0">
                <a:latin typeface="+mj-lt"/>
              </a:rPr>
              <a:t>Legislation</a:t>
            </a:r>
            <a:r>
              <a:rPr lang="nl-BE" sz="2400" b="1" i="1" dirty="0" smtClean="0">
                <a:latin typeface="+mj-lt"/>
              </a:rPr>
              <a:t> 		</a:t>
            </a:r>
            <a:r>
              <a:rPr lang="nl-BE" sz="1600" b="1" i="1" dirty="0" smtClean="0">
                <a:latin typeface="+mj-lt"/>
              </a:rPr>
              <a:t>(</a:t>
            </a:r>
            <a:r>
              <a:rPr lang="fr-BE" sz="1600" b="1" i="1" dirty="0" err="1" smtClean="0">
                <a:latin typeface="+mj-lt"/>
              </a:rPr>
              <a:t>Federal</a:t>
            </a:r>
            <a:r>
              <a:rPr lang="fr-BE" sz="1600" b="1" i="1" dirty="0" smtClean="0">
                <a:latin typeface="+mj-lt"/>
              </a:rPr>
              <a:t> </a:t>
            </a:r>
            <a:r>
              <a:rPr lang="fr-BE" sz="1600" b="1" i="1" dirty="0" err="1" smtClean="0">
                <a:latin typeface="+mj-lt"/>
              </a:rPr>
              <a:t>Belgian</a:t>
            </a:r>
            <a:r>
              <a:rPr lang="fr-BE" sz="1600" b="1" i="1" dirty="0" smtClean="0">
                <a:latin typeface="+mj-lt"/>
              </a:rPr>
              <a:t> Law of  18th August 2015)</a:t>
            </a:r>
            <a:endParaRPr lang="nl-BE" sz="1600" b="1" i="1" dirty="0">
              <a:latin typeface="+mj-lt"/>
            </a:endParaRPr>
          </a:p>
          <a:p>
            <a:r>
              <a:rPr lang="fr-BE" dirty="0">
                <a:latin typeface="+mj-lt"/>
              </a:rPr>
              <a:t> </a:t>
            </a:r>
            <a:endParaRPr lang="fr-BE" i="1" dirty="0" smtClean="0">
              <a:latin typeface="+mj-lt"/>
            </a:endParaRPr>
          </a:p>
          <a:p>
            <a:pPr algn="just"/>
            <a:r>
              <a:rPr lang="fr-BE" i="1" dirty="0">
                <a:latin typeface="+mj-lt"/>
              </a:rPr>
              <a:t>	</a:t>
            </a:r>
            <a:r>
              <a:rPr lang="en-BZ" i="1" dirty="0" smtClean="0">
                <a:latin typeface="+mj-lt"/>
              </a:rPr>
              <a:t>=  list of legal entities of which detention has to be noticed to Belgian tax authorities during annual tax 	    </a:t>
            </a:r>
            <a:r>
              <a:rPr lang="en-BZ" b="1" i="1" u="sng" dirty="0" smtClean="0">
                <a:latin typeface="+mj-lt"/>
              </a:rPr>
              <a:t>declaration</a:t>
            </a:r>
          </a:p>
          <a:p>
            <a:pPr algn="just"/>
            <a:r>
              <a:rPr lang="en-BZ" i="1" dirty="0" smtClean="0">
                <a:latin typeface="+mj-lt"/>
              </a:rPr>
              <a:t>	</a:t>
            </a:r>
            <a:r>
              <a:rPr lang="en-BZ" sz="2000" i="1" dirty="0" smtClean="0">
                <a:latin typeface="+mj-lt"/>
              </a:rPr>
              <a:t>    </a:t>
            </a:r>
            <a:r>
              <a:rPr lang="en-BZ" sz="2000" b="1" i="1" dirty="0" smtClean="0">
                <a:latin typeface="+mj-lt"/>
              </a:rPr>
              <a:t>+</a:t>
            </a:r>
            <a:endParaRPr lang="en-BZ" b="1" i="1" dirty="0" smtClean="0">
              <a:latin typeface="+mj-lt"/>
            </a:endParaRPr>
          </a:p>
          <a:p>
            <a:pPr algn="just"/>
            <a:r>
              <a:rPr lang="en-BZ" i="1" dirty="0" smtClean="0">
                <a:latin typeface="+mj-lt"/>
              </a:rPr>
              <a:t>	    the tax authorities presume that the </a:t>
            </a:r>
            <a:r>
              <a:rPr lang="en-BZ" b="1" i="1" u="sng" dirty="0" smtClean="0">
                <a:latin typeface="+mj-lt"/>
              </a:rPr>
              <a:t>income</a:t>
            </a:r>
            <a:r>
              <a:rPr lang="en-BZ" i="1" dirty="0" smtClean="0">
                <a:latin typeface="+mj-lt"/>
              </a:rPr>
              <a:t> received by such legal entities are in fact immediately 	    received (and taxed) by their shareholder, founder or economic beneficiary (</a:t>
            </a:r>
            <a:r>
              <a:rPr lang="en-BZ" b="1" i="1" u="sng" dirty="0" smtClean="0">
                <a:latin typeface="+mj-lt"/>
              </a:rPr>
              <a:t>transparency</a:t>
            </a:r>
            <a:r>
              <a:rPr lang="en-BZ" i="1" dirty="0" smtClean="0">
                <a:latin typeface="+mj-lt"/>
              </a:rPr>
              <a:t>) </a:t>
            </a:r>
          </a:p>
          <a:p>
            <a:pPr algn="just"/>
            <a:endParaRPr lang="en-BZ" dirty="0" smtClean="0">
              <a:latin typeface="+mj-lt"/>
            </a:endParaRPr>
          </a:p>
          <a:p>
            <a:pPr algn="just"/>
            <a:r>
              <a:rPr lang="en-BZ" b="1" u="sng" dirty="0" smtClean="0">
                <a:latin typeface="+mj-lt"/>
              </a:rPr>
              <a:t>!! As from 01/01/2015 !!</a:t>
            </a:r>
          </a:p>
          <a:p>
            <a:endParaRPr lang="en-BZ" sz="1600" b="1" dirty="0" smtClean="0">
              <a:latin typeface="+mj-lt"/>
            </a:endParaRPr>
          </a:p>
          <a:p>
            <a:r>
              <a:rPr lang="en-BZ" sz="1600" u="sng" dirty="0" smtClean="0">
                <a:latin typeface="+mj-lt"/>
              </a:rPr>
              <a:t>First category:</a:t>
            </a:r>
            <a:r>
              <a:rPr lang="en-BZ" sz="1600" dirty="0" smtClean="0">
                <a:latin typeface="+mj-lt"/>
              </a:rPr>
              <a:t>		foreign (non EU) entities </a:t>
            </a:r>
            <a:r>
              <a:rPr lang="en-BZ" sz="1600" u="sng" dirty="0" smtClean="0">
                <a:latin typeface="+mj-lt"/>
              </a:rPr>
              <a:t>without</a:t>
            </a:r>
            <a:r>
              <a:rPr lang="en-BZ" sz="1600" dirty="0" smtClean="0">
                <a:latin typeface="+mj-lt"/>
              </a:rPr>
              <a:t> full legal personality </a:t>
            </a:r>
          </a:p>
          <a:p>
            <a:r>
              <a:rPr lang="en-BZ" sz="1200" i="1" dirty="0" smtClean="0">
                <a:latin typeface="+mj-lt"/>
              </a:rPr>
              <a:t>(no discussion possible)</a:t>
            </a:r>
            <a:r>
              <a:rPr lang="en-BZ" sz="1600" dirty="0" smtClean="0">
                <a:latin typeface="+mj-lt"/>
              </a:rPr>
              <a:t>			(</a:t>
            </a:r>
            <a:r>
              <a:rPr lang="en-BZ" sz="1600" i="1" dirty="0" err="1" smtClean="0">
                <a:latin typeface="+mj-lt"/>
              </a:rPr>
              <a:t>Stiftung</a:t>
            </a:r>
            <a:r>
              <a:rPr lang="en-BZ" sz="1600" i="1" dirty="0" smtClean="0">
                <a:latin typeface="+mj-lt"/>
              </a:rPr>
              <a:t>, trust, Liechtenstein foundation</a:t>
            </a:r>
            <a:r>
              <a:rPr lang="en-BZ" sz="1600" dirty="0" smtClean="0">
                <a:latin typeface="+mj-lt"/>
              </a:rPr>
              <a:t>)</a:t>
            </a:r>
          </a:p>
          <a:p>
            <a:pPr algn="just"/>
            <a:r>
              <a:rPr lang="en-BZ" sz="1600" dirty="0" smtClean="0">
                <a:latin typeface="+mj-lt"/>
              </a:rPr>
              <a:t> </a:t>
            </a:r>
          </a:p>
          <a:p>
            <a:pPr algn="just"/>
            <a:endParaRPr lang="en-BZ" sz="1600" dirty="0" smtClean="0">
              <a:latin typeface="+mj-lt"/>
            </a:endParaRPr>
          </a:p>
          <a:p>
            <a:pPr algn="just"/>
            <a:r>
              <a:rPr lang="en-BZ" sz="1600" u="sng" dirty="0" smtClean="0">
                <a:latin typeface="+mj-lt"/>
              </a:rPr>
              <a:t>Second category</a:t>
            </a:r>
            <a:r>
              <a:rPr lang="en-BZ" sz="1600" dirty="0" smtClean="0">
                <a:latin typeface="+mj-lt"/>
              </a:rPr>
              <a:t>:		entities </a:t>
            </a:r>
            <a:r>
              <a:rPr lang="en-BZ" sz="1600" u="sng" dirty="0" smtClean="0">
                <a:latin typeface="+mj-lt"/>
              </a:rPr>
              <a:t>with</a:t>
            </a:r>
            <a:r>
              <a:rPr lang="en-BZ" sz="1600" dirty="0" smtClean="0">
                <a:latin typeface="+mj-lt"/>
              </a:rPr>
              <a:t> full legal personality that probably don’t pay in their country of residence  </a:t>
            </a:r>
          </a:p>
          <a:p>
            <a:pPr algn="just"/>
            <a:r>
              <a:rPr lang="en-BZ" sz="1200" i="1" dirty="0" smtClean="0">
                <a:latin typeface="+mj-lt"/>
              </a:rPr>
              <a:t>(counterproof possible)</a:t>
            </a:r>
            <a:r>
              <a:rPr lang="en-BZ" sz="1600" dirty="0" smtClean="0">
                <a:latin typeface="+mj-lt"/>
              </a:rPr>
              <a:t>		an effective minimal tax of at least 15%</a:t>
            </a:r>
          </a:p>
          <a:p>
            <a:pPr algn="just"/>
            <a:endParaRPr lang="en-BZ" sz="1600" dirty="0" smtClean="0">
              <a:latin typeface="+mj-lt"/>
            </a:endParaRPr>
          </a:p>
          <a:p>
            <a:pPr algn="just"/>
            <a:r>
              <a:rPr lang="en-BZ" sz="1600" dirty="0" smtClean="0">
                <a:latin typeface="+mj-lt"/>
              </a:rPr>
              <a:t>			- List 1 (</a:t>
            </a:r>
            <a:r>
              <a:rPr lang="en-BZ" sz="1600" u="sng" dirty="0" smtClean="0">
                <a:latin typeface="+mj-lt"/>
              </a:rPr>
              <a:t>indicative</a:t>
            </a:r>
            <a:r>
              <a:rPr lang="en-BZ" sz="1600" dirty="0" smtClean="0">
                <a:latin typeface="+mj-lt"/>
              </a:rPr>
              <a:t>): RD 23/08/2015: entities from outside EU (EEA)</a:t>
            </a:r>
          </a:p>
          <a:p>
            <a:pPr algn="just"/>
            <a:r>
              <a:rPr lang="en-BZ" sz="1600" dirty="0" smtClean="0">
                <a:latin typeface="+mj-lt"/>
              </a:rPr>
              <a:t>			- List 2 (</a:t>
            </a:r>
            <a:r>
              <a:rPr lang="en-BZ" sz="1600" u="sng" dirty="0" smtClean="0">
                <a:latin typeface="+mj-lt"/>
              </a:rPr>
              <a:t>limitative</a:t>
            </a:r>
            <a:r>
              <a:rPr lang="en-BZ" sz="1600" dirty="0" smtClean="0">
                <a:latin typeface="+mj-lt"/>
              </a:rPr>
              <a:t>): RD 23/08/2015: entities from inside EU  </a:t>
            </a:r>
            <a:r>
              <a:rPr lang="en-BZ" sz="1200" dirty="0" smtClean="0">
                <a:latin typeface="+mj-lt"/>
              </a:rPr>
              <a:t>(Luxembourg SPF, Liechtenstein)</a:t>
            </a:r>
            <a:endParaRPr lang="en-BZ" sz="1600" dirty="0" smtClean="0">
              <a:latin typeface="+mj-lt"/>
            </a:endParaRPr>
          </a:p>
          <a:p>
            <a:pPr algn="just"/>
            <a:r>
              <a:rPr lang="en-BZ" sz="1600" dirty="0" smtClean="0">
                <a:latin typeface="+mj-lt"/>
              </a:rPr>
              <a:t>							</a:t>
            </a:r>
          </a:p>
          <a:p>
            <a:r>
              <a:rPr lang="en-BZ" sz="1600" u="sng" dirty="0" smtClean="0">
                <a:latin typeface="+mj-lt"/>
              </a:rPr>
              <a:t>Third categories:</a:t>
            </a:r>
            <a:r>
              <a:rPr lang="en-BZ" sz="1600" dirty="0" smtClean="0">
                <a:latin typeface="+mj-lt"/>
              </a:rPr>
              <a:t>		always excluded:  - pension funds, collective investment vehicles (SICAV </a:t>
            </a:r>
            <a:r>
              <a:rPr lang="en-BZ" sz="1600" dirty="0" err="1" smtClean="0">
                <a:latin typeface="+mj-lt"/>
              </a:rPr>
              <a:t>etc</a:t>
            </a:r>
            <a:r>
              <a:rPr lang="en-BZ" sz="1600" dirty="0" smtClean="0">
                <a:latin typeface="+mj-lt"/>
              </a:rPr>
              <a:t>)</a:t>
            </a:r>
          </a:p>
          <a:p>
            <a:r>
              <a:rPr lang="en-BZ" sz="1600" dirty="0" smtClean="0">
                <a:latin typeface="+mj-lt"/>
              </a:rPr>
              <a:t>				             - companies with commercial activities.</a:t>
            </a:r>
          </a:p>
        </p:txBody>
      </p:sp>
    </p:spTree>
    <p:extLst>
      <p:ext uri="{BB962C8B-B14F-4D97-AF65-F5344CB8AC3E}">
        <p14:creationId xmlns:p14="http://schemas.microsoft.com/office/powerpoint/2010/main" val="1048436860"/>
      </p:ext>
    </p:extLst>
  </p:cSld>
  <p:clrMapOvr>
    <a:masterClrMapping/>
  </p:clrMapOvr>
  <p:transition spd="slow">
    <p:zoom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Afbeelding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4570857" cy="6858000"/>
          </a:xfrm>
          <a:prstGeom prst="rect">
            <a:avLst/>
          </a:prstGeom>
        </p:spPr>
      </p:pic>
      <p:pic>
        <p:nvPicPr>
          <p:cNvPr id="5" name="Afbeelding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7654" y="146304"/>
            <a:ext cx="2605434" cy="993947"/>
          </a:xfrm>
          <a:prstGeom prst="rect">
            <a:avLst/>
          </a:prstGeom>
        </p:spPr>
      </p:pic>
      <p:pic>
        <p:nvPicPr>
          <p:cNvPr id="6" name="Afbeelding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56629" y="4554537"/>
            <a:ext cx="3432175" cy="2303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kstvak 6"/>
          <p:cNvSpPr txBox="1"/>
          <p:nvPr/>
        </p:nvSpPr>
        <p:spPr>
          <a:xfrm>
            <a:off x="5078412" y="1908703"/>
            <a:ext cx="6388608" cy="249299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eaLnBrk="1">
              <a:defRPr/>
            </a:pPr>
            <a:r>
              <a:rPr lang="nl-BE" sz="3600" i="1" dirty="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</a:rPr>
              <a:t>best </a:t>
            </a:r>
            <a:r>
              <a:rPr lang="nl-BE" sz="3600" i="1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</a:rPr>
              <a:t>law</a:t>
            </a:r>
            <a:r>
              <a:rPr lang="nl-BE" sz="3600" i="1" dirty="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</a:rPr>
              <a:t> </a:t>
            </a:r>
            <a:r>
              <a:rPr lang="nl-BE" sz="3600" i="1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</a:rPr>
              <a:t>firm</a:t>
            </a:r>
            <a:r>
              <a:rPr lang="nl-BE" sz="3600" i="1" dirty="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</a:rPr>
              <a:t> of </a:t>
            </a:r>
            <a:r>
              <a:rPr lang="nl-BE" sz="3600" i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</a:rPr>
              <a:t>Belgium 2015</a:t>
            </a:r>
            <a:endParaRPr lang="nl-BE" sz="3600" i="1" dirty="0">
              <a:solidFill>
                <a:schemeClr val="tx1">
                  <a:lumMod val="75000"/>
                  <a:lumOff val="25000"/>
                </a:schemeClr>
              </a:solidFill>
              <a:latin typeface="Calibri Light" panose="020F0302020204030204" pitchFamily="34" charset="0"/>
            </a:endParaRPr>
          </a:p>
          <a:p>
            <a:pPr algn="ctr" eaLnBrk="1">
              <a:defRPr/>
            </a:pPr>
            <a:r>
              <a:rPr lang="nl-BE" sz="2800" i="1" dirty="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</a:rPr>
              <a:t>in</a:t>
            </a:r>
          </a:p>
          <a:p>
            <a:pPr algn="ctr" eaLnBrk="1">
              <a:defRPr/>
            </a:pPr>
            <a:r>
              <a:rPr lang="nl-BE" sz="3600" i="1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</a:rPr>
              <a:t>international</a:t>
            </a:r>
            <a:r>
              <a:rPr lang="nl-BE" sz="3600" i="1" dirty="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</a:rPr>
              <a:t> tax </a:t>
            </a:r>
            <a:r>
              <a:rPr lang="nl-BE" sz="3600" i="1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</a:rPr>
              <a:t>law</a:t>
            </a:r>
            <a:endParaRPr lang="nl-BE" sz="3600" i="1" dirty="0" smtClean="0">
              <a:solidFill>
                <a:schemeClr val="tx1">
                  <a:lumMod val="75000"/>
                  <a:lumOff val="25000"/>
                </a:schemeClr>
              </a:solidFill>
              <a:latin typeface="Calibri Light" panose="020F0302020204030204" pitchFamily="34" charset="0"/>
            </a:endParaRPr>
          </a:p>
          <a:p>
            <a:pPr algn="ctr" eaLnBrk="1">
              <a:defRPr/>
            </a:pPr>
            <a:endParaRPr lang="nl-BE" sz="3600" i="1" dirty="0" smtClean="0">
              <a:solidFill>
                <a:schemeClr val="tx1">
                  <a:lumMod val="75000"/>
                  <a:lumOff val="25000"/>
                </a:schemeClr>
              </a:solidFill>
              <a:latin typeface="Calibri Light" panose="020F0302020204030204" pitchFamily="34" charset="0"/>
            </a:endParaRPr>
          </a:p>
          <a:p>
            <a:pPr algn="ctr" eaLnBrk="1">
              <a:defRPr/>
            </a:pPr>
            <a:r>
              <a:rPr lang="nl-BE" sz="2000" i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</a:rPr>
              <a:t>(</a:t>
            </a:r>
            <a:r>
              <a:rPr lang="nl-BE" sz="2000" i="1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</a:rPr>
              <a:t>voted</a:t>
            </a:r>
            <a:r>
              <a:rPr lang="nl-BE" sz="2000" i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</a:rPr>
              <a:t> Global Law Experts, London)</a:t>
            </a:r>
            <a:endParaRPr lang="nl-BE" sz="2000" i="1" dirty="0">
              <a:solidFill>
                <a:schemeClr val="tx1">
                  <a:lumMod val="75000"/>
                  <a:lumOff val="25000"/>
                </a:schemeClr>
              </a:solidFill>
              <a:latin typeface="Calibri Light" panose="020F03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460603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2256219"/>
            <a:ext cx="9144000" cy="2387600"/>
          </a:xfrm>
        </p:spPr>
        <p:txBody>
          <a:bodyPr>
            <a:normAutofit fontScale="90000"/>
          </a:bodyPr>
          <a:lstStyle/>
          <a:p>
            <a:r>
              <a:rPr lang="nl-BE" sz="8800" i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Setting up a business in Spain</a:t>
            </a:r>
            <a:endParaRPr lang="nl-BE" sz="8800" i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524000" y="5202238"/>
            <a:ext cx="9144000" cy="1655762"/>
          </a:xfrm>
        </p:spPr>
        <p:txBody>
          <a:bodyPr>
            <a:normAutofit fontScale="92500" lnSpcReduction="20000"/>
          </a:bodyPr>
          <a:lstStyle/>
          <a:p>
            <a:r>
              <a:rPr lang="nl-BE" sz="36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i</a:t>
            </a:r>
            <a:r>
              <a:rPr lang="nl-BE" sz="36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nternational</a:t>
            </a:r>
            <a:r>
              <a:rPr lang="nl-BE" sz="36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nl-BE" sz="36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legal</a:t>
            </a:r>
            <a:r>
              <a:rPr lang="nl-BE" sz="36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nl-BE" sz="36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and</a:t>
            </a:r>
            <a:r>
              <a:rPr lang="nl-BE" sz="36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tax </a:t>
            </a:r>
            <a:r>
              <a:rPr lang="nl-BE" sz="36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aspects</a:t>
            </a:r>
            <a:endParaRPr lang="nl-BE" sz="36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endParaRPr lang="nl-BE" sz="36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algn="just"/>
            <a:r>
              <a:rPr lang="en-AU" sz="1300" i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This presentation is not a legal advice and is for your personal use.  It cannot be distributed without our previous consent.  </a:t>
            </a:r>
            <a:r>
              <a:rPr lang="en-AU" sz="1300" i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Its content is part of our intellectual property, protected by law.</a:t>
            </a:r>
            <a:r>
              <a:rPr lang="en-AU" sz="1300" i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.  </a:t>
            </a:r>
            <a:r>
              <a:rPr lang="en-AU" sz="1300" i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Our disclaimers apply.  Texts can always contain material errors.   </a:t>
            </a:r>
          </a:p>
          <a:p>
            <a:pPr algn="just"/>
            <a:r>
              <a:rPr lang="en-AU" sz="1300" i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Consult all conditions on:  </a:t>
            </a:r>
            <a:r>
              <a:rPr lang="en-AU" sz="1300" i="1" u="sng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www.vanbelle-law.be </a:t>
            </a:r>
            <a:endParaRPr lang="en-AU" sz="1300" i="1" u="sng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7654" y="146304"/>
            <a:ext cx="2605434" cy="9939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89507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409700" y="1857208"/>
            <a:ext cx="9144000" cy="2387600"/>
          </a:xfrm>
        </p:spPr>
        <p:txBody>
          <a:bodyPr>
            <a:normAutofit/>
          </a:bodyPr>
          <a:lstStyle/>
          <a:p>
            <a:r>
              <a:rPr lang="nl-BE" sz="8800" i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Using a company</a:t>
            </a:r>
            <a:endParaRPr lang="nl-BE" sz="8800" i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7654" y="146304"/>
            <a:ext cx="2605434" cy="9939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99517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/>
          </p:cNvSpPr>
          <p:nvPr/>
        </p:nvSpPr>
        <p:spPr bwMode="auto">
          <a:xfrm>
            <a:off x="749766" y="1401961"/>
            <a:ext cx="11259354" cy="54560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9297" tIns="53578" rIns="89297" bIns="53578"/>
          <a:lstStyle>
            <a:lvl1pPr>
              <a:spcBef>
                <a:spcPts val="4200"/>
              </a:spcBef>
              <a:buClr>
                <a:srgbClr val="000000"/>
              </a:buClr>
              <a:buSzPct val="100000"/>
              <a:buFont typeface="Helvetica Light" charset="0"/>
              <a:buChar char="•"/>
              <a:defRPr sz="3800">
                <a:solidFill>
                  <a:schemeClr val="tx1"/>
                </a:solidFill>
                <a:latin typeface="Helvetica Light" charset="0"/>
                <a:ea typeface="ヒラギノ角ゴ ProN W3" charset="0"/>
                <a:cs typeface="ヒラギノ角ゴ ProN W3" charset="0"/>
                <a:sym typeface="Helvetica Light" charset="0"/>
              </a:defRPr>
            </a:lvl1pPr>
            <a:lvl2pPr marL="558800">
              <a:spcBef>
                <a:spcPts val="4200"/>
              </a:spcBef>
              <a:buClr>
                <a:srgbClr val="000000"/>
              </a:buClr>
              <a:buSzPct val="100000"/>
              <a:buFont typeface="Helvetica Light" charset="0"/>
              <a:buChar char="•"/>
              <a:defRPr sz="3800">
                <a:solidFill>
                  <a:schemeClr val="tx1"/>
                </a:solidFill>
                <a:latin typeface="Helvetica Light" charset="0"/>
                <a:ea typeface="ヒラギノ角ゴ ProN W3" charset="0"/>
                <a:cs typeface="ヒラギノ角ゴ ProN W3" charset="0"/>
                <a:sym typeface="Helvetica Light" charset="0"/>
              </a:defRPr>
            </a:lvl2pPr>
            <a:lvl3pPr marL="1143000" indent="-228600">
              <a:spcBef>
                <a:spcPts val="4200"/>
              </a:spcBef>
              <a:buClr>
                <a:srgbClr val="000000"/>
              </a:buClr>
              <a:buSzPct val="100000"/>
              <a:buFont typeface="Helvetica Light" charset="0"/>
              <a:buChar char="•"/>
              <a:defRPr sz="3800">
                <a:solidFill>
                  <a:schemeClr val="tx1"/>
                </a:solidFill>
                <a:latin typeface="Helvetica Light" charset="0"/>
                <a:ea typeface="ヒラギノ角ゴ ProN W3" charset="0"/>
                <a:cs typeface="ヒラギノ角ゴ ProN W3" charset="0"/>
                <a:sym typeface="Helvetica Light" charset="0"/>
              </a:defRPr>
            </a:lvl3pPr>
            <a:lvl4pPr marL="1600200" indent="-228600">
              <a:spcBef>
                <a:spcPts val="4200"/>
              </a:spcBef>
              <a:buClr>
                <a:srgbClr val="000000"/>
              </a:buClr>
              <a:buSzPct val="100000"/>
              <a:buFont typeface="Helvetica Light" charset="0"/>
              <a:buChar char="•"/>
              <a:defRPr sz="3800">
                <a:solidFill>
                  <a:schemeClr val="tx1"/>
                </a:solidFill>
                <a:latin typeface="Helvetica Light" charset="0"/>
                <a:ea typeface="ヒラギノ角ゴ ProN W3" charset="0"/>
                <a:cs typeface="ヒラギノ角ゴ ProN W3" charset="0"/>
                <a:sym typeface="Helvetica Light" charset="0"/>
              </a:defRPr>
            </a:lvl4pPr>
            <a:lvl5pPr marL="2057400" indent="-228600">
              <a:spcBef>
                <a:spcPts val="4200"/>
              </a:spcBef>
              <a:buClr>
                <a:srgbClr val="000000"/>
              </a:buClr>
              <a:buSzPct val="100000"/>
              <a:buFont typeface="Helvetica Light" charset="0"/>
              <a:buChar char="•"/>
              <a:defRPr sz="3800">
                <a:solidFill>
                  <a:schemeClr val="tx1"/>
                </a:solidFill>
                <a:latin typeface="Helvetica Light" charset="0"/>
                <a:ea typeface="ヒラギノ角ゴ ProN W3" charset="0"/>
                <a:cs typeface="ヒラギノ角ゴ ProN W3" charset="0"/>
                <a:sym typeface="Helvetica Light" charset="0"/>
              </a:defRPr>
            </a:lvl5pPr>
            <a:lvl6pPr marL="2514600" indent="-228600" eaLnBrk="0" fontAlgn="base" hangingPunct="0">
              <a:spcBef>
                <a:spcPts val="42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Helvetica Light" charset="0"/>
              <a:buChar char="•"/>
              <a:defRPr sz="3800">
                <a:solidFill>
                  <a:schemeClr val="tx1"/>
                </a:solidFill>
                <a:latin typeface="Helvetica Light" charset="0"/>
                <a:ea typeface="ヒラギノ角ゴ ProN W3" charset="0"/>
                <a:cs typeface="ヒラギノ角ゴ ProN W3" charset="0"/>
                <a:sym typeface="Helvetica Light" charset="0"/>
              </a:defRPr>
            </a:lvl6pPr>
            <a:lvl7pPr marL="2971800" indent="-228600" eaLnBrk="0" fontAlgn="base" hangingPunct="0">
              <a:spcBef>
                <a:spcPts val="42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Helvetica Light" charset="0"/>
              <a:buChar char="•"/>
              <a:defRPr sz="3800">
                <a:solidFill>
                  <a:schemeClr val="tx1"/>
                </a:solidFill>
                <a:latin typeface="Helvetica Light" charset="0"/>
                <a:ea typeface="ヒラギノ角ゴ ProN W3" charset="0"/>
                <a:cs typeface="ヒラギノ角ゴ ProN W3" charset="0"/>
                <a:sym typeface="Helvetica Light" charset="0"/>
              </a:defRPr>
            </a:lvl7pPr>
            <a:lvl8pPr marL="3429000" indent="-228600" eaLnBrk="0" fontAlgn="base" hangingPunct="0">
              <a:spcBef>
                <a:spcPts val="42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Helvetica Light" charset="0"/>
              <a:buChar char="•"/>
              <a:defRPr sz="3800">
                <a:solidFill>
                  <a:schemeClr val="tx1"/>
                </a:solidFill>
                <a:latin typeface="Helvetica Light" charset="0"/>
                <a:ea typeface="ヒラギノ角ゴ ProN W3" charset="0"/>
                <a:cs typeface="ヒラギノ角ゴ ProN W3" charset="0"/>
                <a:sym typeface="Helvetica Light" charset="0"/>
              </a:defRPr>
            </a:lvl8pPr>
            <a:lvl9pPr marL="3886200" indent="-228600" eaLnBrk="0" fontAlgn="base" hangingPunct="0">
              <a:spcBef>
                <a:spcPts val="42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Helvetica Light" charset="0"/>
              <a:buChar char="•"/>
              <a:defRPr sz="3800">
                <a:solidFill>
                  <a:schemeClr val="tx1"/>
                </a:solidFill>
                <a:latin typeface="Helvetica Light" charset="0"/>
                <a:ea typeface="ヒラギノ角ゴ ProN W3" charset="0"/>
                <a:cs typeface="ヒラギノ角ゴ ProN W3" charset="0"/>
                <a:sym typeface="Helvetica Light" charset="0"/>
              </a:defRPr>
            </a:lvl9pPr>
          </a:lstStyle>
          <a:p>
            <a:pPr algn="ctr">
              <a:spcBef>
                <a:spcPts val="703"/>
              </a:spcBef>
              <a:buClrTx/>
              <a:buSzTx/>
              <a:buNone/>
            </a:pPr>
            <a:endParaRPr lang="nl-BE" altLang="nl-BE" sz="1600" dirty="0">
              <a:latin typeface="+mj-lt"/>
              <a:ea typeface="Arial Italic" charset="0"/>
              <a:cs typeface="Arial Italic" charset="0"/>
              <a:sym typeface="Arial Italic" charset="0"/>
            </a:endParaRPr>
          </a:p>
        </p:txBody>
      </p:sp>
      <p:sp>
        <p:nvSpPr>
          <p:cNvPr id="18435" name="Rectangle 3"/>
          <p:cNvSpPr>
            <a:spLocks/>
          </p:cNvSpPr>
          <p:nvPr/>
        </p:nvSpPr>
        <p:spPr bwMode="auto">
          <a:xfrm>
            <a:off x="8076159" y="6247434"/>
            <a:ext cx="1905372" cy="4576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9297" tIns="53578" rIns="89297" bIns="53578"/>
          <a:lstStyle>
            <a:lvl1pPr>
              <a:spcBef>
                <a:spcPts val="4200"/>
              </a:spcBef>
              <a:buClr>
                <a:srgbClr val="000000"/>
              </a:buClr>
              <a:buSzPct val="100000"/>
              <a:buFont typeface="Helvetica Light" charset="0"/>
              <a:buChar char="•"/>
              <a:defRPr sz="3800">
                <a:solidFill>
                  <a:schemeClr val="tx1"/>
                </a:solidFill>
                <a:latin typeface="Helvetica Light" charset="0"/>
                <a:ea typeface="ヒラギノ角ゴ ProN W3" charset="0"/>
                <a:cs typeface="ヒラギノ角ゴ ProN W3" charset="0"/>
                <a:sym typeface="Helvetica Light" charset="0"/>
              </a:defRPr>
            </a:lvl1pPr>
            <a:lvl2pPr marL="742950" indent="-285750">
              <a:spcBef>
                <a:spcPts val="4200"/>
              </a:spcBef>
              <a:buClr>
                <a:srgbClr val="000000"/>
              </a:buClr>
              <a:buSzPct val="100000"/>
              <a:buFont typeface="Helvetica Light" charset="0"/>
              <a:buChar char="•"/>
              <a:defRPr sz="3800">
                <a:solidFill>
                  <a:schemeClr val="tx1"/>
                </a:solidFill>
                <a:latin typeface="Helvetica Light" charset="0"/>
                <a:ea typeface="ヒラギノ角ゴ ProN W3" charset="0"/>
                <a:cs typeface="ヒラギノ角ゴ ProN W3" charset="0"/>
                <a:sym typeface="Helvetica Light" charset="0"/>
              </a:defRPr>
            </a:lvl2pPr>
            <a:lvl3pPr marL="1143000" indent="-228600">
              <a:spcBef>
                <a:spcPts val="4200"/>
              </a:spcBef>
              <a:buClr>
                <a:srgbClr val="000000"/>
              </a:buClr>
              <a:buSzPct val="100000"/>
              <a:buFont typeface="Helvetica Light" charset="0"/>
              <a:buChar char="•"/>
              <a:defRPr sz="3800">
                <a:solidFill>
                  <a:schemeClr val="tx1"/>
                </a:solidFill>
                <a:latin typeface="Helvetica Light" charset="0"/>
                <a:ea typeface="ヒラギノ角ゴ ProN W3" charset="0"/>
                <a:cs typeface="ヒラギノ角ゴ ProN W3" charset="0"/>
                <a:sym typeface="Helvetica Light" charset="0"/>
              </a:defRPr>
            </a:lvl3pPr>
            <a:lvl4pPr marL="1600200" indent="-228600">
              <a:spcBef>
                <a:spcPts val="4200"/>
              </a:spcBef>
              <a:buClr>
                <a:srgbClr val="000000"/>
              </a:buClr>
              <a:buSzPct val="100000"/>
              <a:buFont typeface="Helvetica Light" charset="0"/>
              <a:buChar char="•"/>
              <a:defRPr sz="3800">
                <a:solidFill>
                  <a:schemeClr val="tx1"/>
                </a:solidFill>
                <a:latin typeface="Helvetica Light" charset="0"/>
                <a:ea typeface="ヒラギノ角ゴ ProN W3" charset="0"/>
                <a:cs typeface="ヒラギノ角ゴ ProN W3" charset="0"/>
                <a:sym typeface="Helvetica Light" charset="0"/>
              </a:defRPr>
            </a:lvl4pPr>
            <a:lvl5pPr marL="2057400" indent="-228600">
              <a:spcBef>
                <a:spcPts val="4200"/>
              </a:spcBef>
              <a:buClr>
                <a:srgbClr val="000000"/>
              </a:buClr>
              <a:buSzPct val="100000"/>
              <a:buFont typeface="Helvetica Light" charset="0"/>
              <a:buChar char="•"/>
              <a:defRPr sz="3800">
                <a:solidFill>
                  <a:schemeClr val="tx1"/>
                </a:solidFill>
                <a:latin typeface="Helvetica Light" charset="0"/>
                <a:ea typeface="ヒラギノ角ゴ ProN W3" charset="0"/>
                <a:cs typeface="ヒラギノ角ゴ ProN W3" charset="0"/>
                <a:sym typeface="Helvetica Light" charset="0"/>
              </a:defRPr>
            </a:lvl5pPr>
            <a:lvl6pPr marL="2514600" indent="-228600" eaLnBrk="0" fontAlgn="base" hangingPunct="0">
              <a:spcBef>
                <a:spcPts val="42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Helvetica Light" charset="0"/>
              <a:buChar char="•"/>
              <a:defRPr sz="3800">
                <a:solidFill>
                  <a:schemeClr val="tx1"/>
                </a:solidFill>
                <a:latin typeface="Helvetica Light" charset="0"/>
                <a:ea typeface="ヒラギノ角ゴ ProN W3" charset="0"/>
                <a:cs typeface="ヒラギノ角ゴ ProN W3" charset="0"/>
                <a:sym typeface="Helvetica Light" charset="0"/>
              </a:defRPr>
            </a:lvl6pPr>
            <a:lvl7pPr marL="2971800" indent="-228600" eaLnBrk="0" fontAlgn="base" hangingPunct="0">
              <a:spcBef>
                <a:spcPts val="42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Helvetica Light" charset="0"/>
              <a:buChar char="•"/>
              <a:defRPr sz="3800">
                <a:solidFill>
                  <a:schemeClr val="tx1"/>
                </a:solidFill>
                <a:latin typeface="Helvetica Light" charset="0"/>
                <a:ea typeface="ヒラギノ角ゴ ProN W3" charset="0"/>
                <a:cs typeface="ヒラギノ角ゴ ProN W3" charset="0"/>
                <a:sym typeface="Helvetica Light" charset="0"/>
              </a:defRPr>
            </a:lvl7pPr>
            <a:lvl8pPr marL="3429000" indent="-228600" eaLnBrk="0" fontAlgn="base" hangingPunct="0">
              <a:spcBef>
                <a:spcPts val="42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Helvetica Light" charset="0"/>
              <a:buChar char="•"/>
              <a:defRPr sz="3800">
                <a:solidFill>
                  <a:schemeClr val="tx1"/>
                </a:solidFill>
                <a:latin typeface="Helvetica Light" charset="0"/>
                <a:ea typeface="ヒラギノ角ゴ ProN W3" charset="0"/>
                <a:cs typeface="ヒラギノ角ゴ ProN W3" charset="0"/>
                <a:sym typeface="Helvetica Light" charset="0"/>
              </a:defRPr>
            </a:lvl8pPr>
            <a:lvl9pPr marL="3886200" indent="-228600" eaLnBrk="0" fontAlgn="base" hangingPunct="0">
              <a:spcBef>
                <a:spcPts val="42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Helvetica Light" charset="0"/>
              <a:buChar char="•"/>
              <a:defRPr sz="3800">
                <a:solidFill>
                  <a:schemeClr val="tx1"/>
                </a:solidFill>
                <a:latin typeface="Helvetica Light" charset="0"/>
                <a:ea typeface="ヒラギノ角ゴ ProN W3" charset="0"/>
                <a:cs typeface="ヒラギノ角ゴ ProN W3" charset="0"/>
                <a:sym typeface="Helvetica Light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nl-BE" sz="1055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Times New Roman" panose="02020603050405020304" pitchFamily="18" charset="0"/>
              </a:rPr>
              <a:t>1</a:t>
            </a:r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7654" y="146304"/>
            <a:ext cx="2605434" cy="993947"/>
          </a:xfrm>
          <a:prstGeom prst="rect">
            <a:avLst/>
          </a:prstGeom>
        </p:spPr>
      </p:pic>
      <p:sp>
        <p:nvSpPr>
          <p:cNvPr id="5" name="Rectangle 3"/>
          <p:cNvSpPr>
            <a:spLocks noGrp="1" noChangeArrowheads="1"/>
          </p:cNvSpPr>
          <p:nvPr>
            <p:ph idx="1"/>
          </p:nvPr>
        </p:nvSpPr>
        <p:spPr>
          <a:xfrm>
            <a:off x="799244" y="1401961"/>
            <a:ext cx="10466163" cy="5050794"/>
          </a:xfrm>
        </p:spPr>
        <p:txBody>
          <a:bodyPr>
            <a:normAutofit fontScale="92500" lnSpcReduction="20000"/>
          </a:bodyPr>
          <a:lstStyle/>
          <a:p>
            <a:pPr eaLnBrk="1" hangingPunct="1">
              <a:lnSpc>
                <a:spcPct val="150000"/>
              </a:lnSpc>
              <a:buFont typeface="Wingdings" panose="05000000000000000000" pitchFamily="2" charset="2"/>
              <a:buNone/>
            </a:pPr>
            <a:r>
              <a:rPr lang="en-US" altLang="ca-ES" sz="3600" i="1" dirty="0" err="1" smtClean="0">
                <a:latin typeface="+mj-lt"/>
              </a:rPr>
              <a:t>Classifi</a:t>
            </a:r>
            <a:r>
              <a:rPr lang="ca-ES" altLang="ca-ES" sz="3600" i="1" dirty="0" smtClean="0">
                <a:latin typeface="+mj-lt"/>
              </a:rPr>
              <a:t>cation of tax payers under Spanish tax legislation</a:t>
            </a:r>
            <a:r>
              <a:rPr lang="ca-ES" altLang="ca-ES" sz="3600" dirty="0" smtClean="0"/>
              <a:t>:</a:t>
            </a:r>
          </a:p>
          <a:p>
            <a:pPr eaLnBrk="1" hangingPunct="1">
              <a:lnSpc>
                <a:spcPct val="150000"/>
              </a:lnSpc>
              <a:buFont typeface="Wingdings" panose="05000000000000000000" pitchFamily="2" charset="2"/>
              <a:buNone/>
            </a:pPr>
            <a:endParaRPr lang="en-US" altLang="ca-ES" sz="2600" dirty="0" smtClean="0"/>
          </a:p>
          <a:p>
            <a:pPr eaLnBrk="1" hangingPunct="1">
              <a:lnSpc>
                <a:spcPct val="150000"/>
              </a:lnSpc>
            </a:pPr>
            <a:r>
              <a:rPr lang="ca-ES" altLang="ca-ES" sz="3500" b="1" dirty="0" smtClean="0">
                <a:latin typeface="+mj-lt"/>
              </a:rPr>
              <a:t>Tax</a:t>
            </a:r>
            <a:r>
              <a:rPr lang="en-US" altLang="ca-ES" sz="3500" b="1" dirty="0" smtClean="0">
                <a:latin typeface="+mj-lt"/>
              </a:rPr>
              <a:t> </a:t>
            </a:r>
            <a:r>
              <a:rPr lang="en-US" altLang="ca-ES" sz="3000" b="1" dirty="0" smtClean="0">
                <a:latin typeface="+mj-lt"/>
              </a:rPr>
              <a:t>residents</a:t>
            </a:r>
            <a:r>
              <a:rPr lang="ca-ES" altLang="ca-ES" sz="3000" dirty="0" smtClean="0">
                <a:latin typeface="+mj-lt"/>
              </a:rPr>
              <a:t>: </a:t>
            </a:r>
          </a:p>
          <a:p>
            <a:pPr eaLnBrk="1" hangingPunct="1">
              <a:lnSpc>
                <a:spcPct val="150000"/>
              </a:lnSpc>
              <a:buFont typeface="Wingdings" panose="05000000000000000000" pitchFamily="2" charset="2"/>
              <a:buNone/>
            </a:pPr>
            <a:r>
              <a:rPr lang="ca-ES" altLang="ca-ES" sz="3000" dirty="0" smtClean="0">
                <a:latin typeface="+mj-lt"/>
              </a:rPr>
              <a:t>	Taxable bases = Worldwide income</a:t>
            </a:r>
          </a:p>
          <a:p>
            <a:pPr eaLnBrk="1" hangingPunct="1">
              <a:lnSpc>
                <a:spcPct val="150000"/>
              </a:lnSpc>
              <a:buFont typeface="Wingdings" panose="05000000000000000000" pitchFamily="2" charset="2"/>
              <a:buNone/>
            </a:pPr>
            <a:endParaRPr lang="en-US" altLang="ca-ES" sz="3000" dirty="0" smtClean="0">
              <a:latin typeface="+mj-lt"/>
            </a:endParaRPr>
          </a:p>
          <a:p>
            <a:pPr eaLnBrk="1" hangingPunct="1">
              <a:lnSpc>
                <a:spcPct val="150000"/>
              </a:lnSpc>
            </a:pPr>
            <a:r>
              <a:rPr lang="ca-ES" altLang="ca-ES" sz="3500" b="1" dirty="0" smtClean="0">
                <a:latin typeface="+mj-lt"/>
              </a:rPr>
              <a:t>Non tax</a:t>
            </a:r>
            <a:r>
              <a:rPr lang="en-US" altLang="ca-ES" sz="3000" b="1" dirty="0" smtClean="0">
                <a:latin typeface="+mj-lt"/>
              </a:rPr>
              <a:t>-residents:</a:t>
            </a:r>
            <a:r>
              <a:rPr lang="en-US" altLang="ca-ES" sz="3000" dirty="0" smtClean="0">
                <a:latin typeface="+mj-lt"/>
              </a:rPr>
              <a:t/>
            </a:r>
            <a:br>
              <a:rPr lang="en-US" altLang="ca-ES" sz="3000" dirty="0" smtClean="0">
                <a:latin typeface="+mj-lt"/>
              </a:rPr>
            </a:br>
            <a:r>
              <a:rPr lang="en-US" altLang="ca-ES" sz="3000" dirty="0" smtClean="0">
                <a:latin typeface="+mj-lt"/>
              </a:rPr>
              <a:t>Taxable </a:t>
            </a:r>
            <a:r>
              <a:rPr lang="ca-ES" altLang="ca-ES" sz="3000" dirty="0" smtClean="0">
                <a:latin typeface="+mj-lt"/>
              </a:rPr>
              <a:t>bases =  </a:t>
            </a:r>
            <a:r>
              <a:rPr lang="ca-ES" altLang="ca-ES" sz="3000" dirty="0">
                <a:latin typeface="+mj-lt"/>
              </a:rPr>
              <a:t>o</a:t>
            </a:r>
            <a:r>
              <a:rPr lang="ca-ES" altLang="ca-ES" sz="3000" dirty="0" smtClean="0">
                <a:latin typeface="+mj-lt"/>
              </a:rPr>
              <a:t>nly </a:t>
            </a:r>
            <a:r>
              <a:rPr lang="ca-ES" altLang="ca-ES" sz="3000" dirty="0">
                <a:latin typeface="+mj-lt"/>
              </a:rPr>
              <a:t>i</a:t>
            </a:r>
            <a:r>
              <a:rPr lang="en-US" altLang="ca-ES" sz="3000" dirty="0" err="1" smtClean="0">
                <a:latin typeface="+mj-lt"/>
              </a:rPr>
              <a:t>ncome</a:t>
            </a:r>
            <a:r>
              <a:rPr lang="en-US" altLang="ca-ES" sz="3000" dirty="0" smtClean="0">
                <a:latin typeface="+mj-lt"/>
              </a:rPr>
              <a:t> obtained or assets located in Spain.</a:t>
            </a:r>
          </a:p>
        </p:txBody>
      </p:sp>
    </p:spTree>
    <p:extLst>
      <p:ext uri="{BB962C8B-B14F-4D97-AF65-F5344CB8AC3E}">
        <p14:creationId xmlns:p14="http://schemas.microsoft.com/office/powerpoint/2010/main" val="3958001898"/>
      </p:ext>
    </p:extLst>
  </p:cSld>
  <p:clrMapOvr>
    <a:masterClrMapping/>
  </p:clrMapOvr>
  <p:transition spd="slow">
    <p:zoom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Rectangle 3"/>
          <p:cNvSpPr>
            <a:spLocks/>
          </p:cNvSpPr>
          <p:nvPr/>
        </p:nvSpPr>
        <p:spPr bwMode="auto">
          <a:xfrm>
            <a:off x="8076159" y="6247434"/>
            <a:ext cx="1905372" cy="4576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9297" tIns="53578" rIns="89297" bIns="53578"/>
          <a:lstStyle>
            <a:lvl1pPr>
              <a:spcBef>
                <a:spcPts val="4200"/>
              </a:spcBef>
              <a:buClr>
                <a:srgbClr val="000000"/>
              </a:buClr>
              <a:buSzPct val="100000"/>
              <a:buFont typeface="Helvetica Light" charset="0"/>
              <a:buChar char="•"/>
              <a:defRPr sz="3800">
                <a:solidFill>
                  <a:schemeClr val="tx1"/>
                </a:solidFill>
                <a:latin typeface="Helvetica Light" charset="0"/>
                <a:ea typeface="ヒラギノ角ゴ ProN W3" charset="0"/>
                <a:cs typeface="ヒラギノ角ゴ ProN W3" charset="0"/>
                <a:sym typeface="Helvetica Light" charset="0"/>
              </a:defRPr>
            </a:lvl1pPr>
            <a:lvl2pPr marL="742950" indent="-285750">
              <a:spcBef>
                <a:spcPts val="4200"/>
              </a:spcBef>
              <a:buClr>
                <a:srgbClr val="000000"/>
              </a:buClr>
              <a:buSzPct val="100000"/>
              <a:buFont typeface="Helvetica Light" charset="0"/>
              <a:buChar char="•"/>
              <a:defRPr sz="3800">
                <a:solidFill>
                  <a:schemeClr val="tx1"/>
                </a:solidFill>
                <a:latin typeface="Helvetica Light" charset="0"/>
                <a:ea typeface="ヒラギノ角ゴ ProN W3" charset="0"/>
                <a:cs typeface="ヒラギノ角ゴ ProN W3" charset="0"/>
                <a:sym typeface="Helvetica Light" charset="0"/>
              </a:defRPr>
            </a:lvl2pPr>
            <a:lvl3pPr marL="1143000" indent="-228600">
              <a:spcBef>
                <a:spcPts val="4200"/>
              </a:spcBef>
              <a:buClr>
                <a:srgbClr val="000000"/>
              </a:buClr>
              <a:buSzPct val="100000"/>
              <a:buFont typeface="Helvetica Light" charset="0"/>
              <a:buChar char="•"/>
              <a:defRPr sz="3800">
                <a:solidFill>
                  <a:schemeClr val="tx1"/>
                </a:solidFill>
                <a:latin typeface="Helvetica Light" charset="0"/>
                <a:ea typeface="ヒラギノ角ゴ ProN W3" charset="0"/>
                <a:cs typeface="ヒラギノ角ゴ ProN W3" charset="0"/>
                <a:sym typeface="Helvetica Light" charset="0"/>
              </a:defRPr>
            </a:lvl3pPr>
            <a:lvl4pPr marL="1600200" indent="-228600">
              <a:spcBef>
                <a:spcPts val="4200"/>
              </a:spcBef>
              <a:buClr>
                <a:srgbClr val="000000"/>
              </a:buClr>
              <a:buSzPct val="100000"/>
              <a:buFont typeface="Helvetica Light" charset="0"/>
              <a:buChar char="•"/>
              <a:defRPr sz="3800">
                <a:solidFill>
                  <a:schemeClr val="tx1"/>
                </a:solidFill>
                <a:latin typeface="Helvetica Light" charset="0"/>
                <a:ea typeface="ヒラギノ角ゴ ProN W3" charset="0"/>
                <a:cs typeface="ヒラギノ角ゴ ProN W3" charset="0"/>
                <a:sym typeface="Helvetica Light" charset="0"/>
              </a:defRPr>
            </a:lvl4pPr>
            <a:lvl5pPr marL="2057400" indent="-228600">
              <a:spcBef>
                <a:spcPts val="4200"/>
              </a:spcBef>
              <a:buClr>
                <a:srgbClr val="000000"/>
              </a:buClr>
              <a:buSzPct val="100000"/>
              <a:buFont typeface="Helvetica Light" charset="0"/>
              <a:buChar char="•"/>
              <a:defRPr sz="3800">
                <a:solidFill>
                  <a:schemeClr val="tx1"/>
                </a:solidFill>
                <a:latin typeface="Helvetica Light" charset="0"/>
                <a:ea typeface="ヒラギノ角ゴ ProN W3" charset="0"/>
                <a:cs typeface="ヒラギノ角ゴ ProN W3" charset="0"/>
                <a:sym typeface="Helvetica Light" charset="0"/>
              </a:defRPr>
            </a:lvl5pPr>
            <a:lvl6pPr marL="2514600" indent="-228600" eaLnBrk="0" fontAlgn="base" hangingPunct="0">
              <a:spcBef>
                <a:spcPts val="42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Helvetica Light" charset="0"/>
              <a:buChar char="•"/>
              <a:defRPr sz="3800">
                <a:solidFill>
                  <a:schemeClr val="tx1"/>
                </a:solidFill>
                <a:latin typeface="Helvetica Light" charset="0"/>
                <a:ea typeface="ヒラギノ角ゴ ProN W3" charset="0"/>
                <a:cs typeface="ヒラギノ角ゴ ProN W3" charset="0"/>
                <a:sym typeface="Helvetica Light" charset="0"/>
              </a:defRPr>
            </a:lvl6pPr>
            <a:lvl7pPr marL="2971800" indent="-228600" eaLnBrk="0" fontAlgn="base" hangingPunct="0">
              <a:spcBef>
                <a:spcPts val="42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Helvetica Light" charset="0"/>
              <a:buChar char="•"/>
              <a:defRPr sz="3800">
                <a:solidFill>
                  <a:schemeClr val="tx1"/>
                </a:solidFill>
                <a:latin typeface="Helvetica Light" charset="0"/>
                <a:ea typeface="ヒラギノ角ゴ ProN W3" charset="0"/>
                <a:cs typeface="ヒラギノ角ゴ ProN W3" charset="0"/>
                <a:sym typeface="Helvetica Light" charset="0"/>
              </a:defRPr>
            </a:lvl7pPr>
            <a:lvl8pPr marL="3429000" indent="-228600" eaLnBrk="0" fontAlgn="base" hangingPunct="0">
              <a:spcBef>
                <a:spcPts val="42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Helvetica Light" charset="0"/>
              <a:buChar char="•"/>
              <a:defRPr sz="3800">
                <a:solidFill>
                  <a:schemeClr val="tx1"/>
                </a:solidFill>
                <a:latin typeface="Helvetica Light" charset="0"/>
                <a:ea typeface="ヒラギノ角ゴ ProN W3" charset="0"/>
                <a:cs typeface="ヒラギノ角ゴ ProN W3" charset="0"/>
                <a:sym typeface="Helvetica Light" charset="0"/>
              </a:defRPr>
            </a:lvl8pPr>
            <a:lvl9pPr marL="3886200" indent="-228600" eaLnBrk="0" fontAlgn="base" hangingPunct="0">
              <a:spcBef>
                <a:spcPts val="42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Helvetica Light" charset="0"/>
              <a:buChar char="•"/>
              <a:defRPr sz="3800">
                <a:solidFill>
                  <a:schemeClr val="tx1"/>
                </a:solidFill>
                <a:latin typeface="Helvetica Light" charset="0"/>
                <a:ea typeface="ヒラギノ角ゴ ProN W3" charset="0"/>
                <a:cs typeface="ヒラギノ角ゴ ProN W3" charset="0"/>
                <a:sym typeface="Helvetica Light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nl-BE" sz="1055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Times New Roman" panose="02020603050405020304" pitchFamily="18" charset="0"/>
              </a:rPr>
              <a:t>1</a:t>
            </a:r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7654" y="146304"/>
            <a:ext cx="2605434" cy="993947"/>
          </a:xfrm>
          <a:prstGeom prst="rect">
            <a:avLst/>
          </a:prstGeom>
        </p:spPr>
      </p:pic>
      <p:sp>
        <p:nvSpPr>
          <p:cNvPr id="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288473"/>
            <a:ext cx="11295888" cy="5320145"/>
          </a:xfrm>
        </p:spPr>
        <p:txBody>
          <a:bodyPr>
            <a:normAutofit fontScale="92500" lnSpcReduction="10000"/>
          </a:bodyPr>
          <a:lstStyle/>
          <a:p>
            <a:pPr marL="0" indent="0" eaLnBrk="1" hangingPunct="1">
              <a:lnSpc>
                <a:spcPct val="150000"/>
              </a:lnSpc>
              <a:buNone/>
            </a:pPr>
            <a:r>
              <a:rPr lang="en-US" altLang="ca-ES" sz="3500" i="1" dirty="0" smtClean="0">
                <a:latin typeface="+mj-lt"/>
              </a:rPr>
              <a:t>Types of company structures to choose from</a:t>
            </a:r>
            <a:r>
              <a:rPr lang="en-US" altLang="ca-ES" sz="3000" i="1" dirty="0" smtClean="0">
                <a:latin typeface="+mj-lt"/>
              </a:rPr>
              <a:t>:</a:t>
            </a:r>
          </a:p>
          <a:p>
            <a:pPr marL="0" indent="0" eaLnBrk="1" hangingPunct="1">
              <a:lnSpc>
                <a:spcPct val="150000"/>
              </a:lnSpc>
              <a:buNone/>
            </a:pPr>
            <a:endParaRPr lang="en-US" altLang="ca-ES" sz="2400" dirty="0" smtClean="0">
              <a:latin typeface="+mj-lt"/>
            </a:endParaRPr>
          </a:p>
          <a:p>
            <a:pPr eaLnBrk="1" hangingPunct="1">
              <a:lnSpc>
                <a:spcPct val="150000"/>
              </a:lnSpc>
            </a:pPr>
            <a:r>
              <a:rPr lang="en-US" altLang="ca-ES" sz="2400" b="1" i="1" dirty="0" smtClean="0">
                <a:latin typeface="+mj-lt"/>
              </a:rPr>
              <a:t>Branch</a:t>
            </a:r>
            <a:r>
              <a:rPr lang="en-US" altLang="ca-ES" sz="2400" dirty="0" smtClean="0">
                <a:latin typeface="+mj-lt"/>
              </a:rPr>
              <a:t> = a </a:t>
            </a:r>
            <a:r>
              <a:rPr lang="en-US" altLang="ca-ES" sz="2400" b="1" i="1" dirty="0" smtClean="0">
                <a:latin typeface="+mj-lt"/>
              </a:rPr>
              <a:t>permanent establishment</a:t>
            </a:r>
            <a:r>
              <a:rPr lang="en-US" altLang="ca-ES" sz="2400" dirty="0" smtClean="0">
                <a:latin typeface="+mj-lt"/>
              </a:rPr>
              <a:t> of a foreign (Belgian) company </a:t>
            </a:r>
            <a:r>
              <a:rPr lang="ca-ES" altLang="ca-ES" sz="2400" dirty="0" smtClean="0">
                <a:latin typeface="+mj-lt"/>
              </a:rPr>
              <a:t>for tax purposes subject to Non-resident-income tax </a:t>
            </a:r>
            <a:r>
              <a:rPr lang="en-US" altLang="ca-ES" sz="2400" dirty="0" smtClean="0">
                <a:latin typeface="+mj-lt"/>
              </a:rPr>
              <a:t>regulations (NRIT)</a:t>
            </a:r>
          </a:p>
          <a:p>
            <a:pPr marL="0" indent="0" eaLnBrk="1" hangingPunct="1">
              <a:lnSpc>
                <a:spcPct val="150000"/>
              </a:lnSpc>
              <a:buNone/>
            </a:pPr>
            <a:r>
              <a:rPr lang="en-US" altLang="ca-ES" sz="2400" dirty="0">
                <a:latin typeface="+mj-lt"/>
              </a:rPr>
              <a:t>	</a:t>
            </a:r>
            <a:r>
              <a:rPr lang="en-US" altLang="ca-ES" sz="2400" dirty="0" smtClean="0">
                <a:latin typeface="+mj-lt"/>
              </a:rPr>
              <a:t>= </a:t>
            </a:r>
            <a:r>
              <a:rPr lang="en-US" altLang="ca-ES" sz="2400" b="1" dirty="0" smtClean="0">
                <a:latin typeface="+mj-lt"/>
              </a:rPr>
              <a:t>no distinct </a:t>
            </a:r>
            <a:r>
              <a:rPr lang="en-US" altLang="ca-ES" sz="2400" dirty="0" smtClean="0">
                <a:latin typeface="+mj-lt"/>
              </a:rPr>
              <a:t>legal entity in Spain		</a:t>
            </a:r>
            <a:r>
              <a:rPr lang="en-US" altLang="ca-ES" sz="2200" i="1" dirty="0" smtClean="0">
                <a:latin typeface="+mj-lt"/>
              </a:rPr>
              <a:t>(FR: “</a:t>
            </a:r>
            <a:r>
              <a:rPr lang="en-US" altLang="ca-ES" sz="2200" i="1" dirty="0" err="1" smtClean="0">
                <a:latin typeface="+mj-lt"/>
              </a:rPr>
              <a:t>succursale</a:t>
            </a:r>
            <a:r>
              <a:rPr lang="en-US" altLang="ca-ES" sz="2200" i="1" dirty="0" smtClean="0">
                <a:latin typeface="+mj-lt"/>
              </a:rPr>
              <a:t>” –  NL:“</a:t>
            </a:r>
            <a:r>
              <a:rPr lang="en-US" altLang="ca-ES" sz="2200" i="1" u="sng" dirty="0" err="1" smtClean="0">
                <a:latin typeface="+mj-lt"/>
              </a:rPr>
              <a:t>filiaal</a:t>
            </a:r>
            <a:r>
              <a:rPr lang="en-US" altLang="ca-ES" sz="2200" i="1" dirty="0" smtClean="0">
                <a:latin typeface="+mj-lt"/>
              </a:rPr>
              <a:t> / </a:t>
            </a:r>
            <a:r>
              <a:rPr lang="en-US" altLang="ca-ES" sz="2200" i="1" dirty="0" err="1" smtClean="0">
                <a:latin typeface="+mj-lt"/>
              </a:rPr>
              <a:t>bijkantoor</a:t>
            </a:r>
            <a:r>
              <a:rPr lang="en-US" altLang="ca-ES" sz="2200" i="1" dirty="0" smtClean="0">
                <a:latin typeface="+mj-lt"/>
              </a:rPr>
              <a:t>”)</a:t>
            </a:r>
            <a:endParaRPr lang="en-US" altLang="ca-ES" sz="1900" i="1" dirty="0" smtClean="0">
              <a:latin typeface="+mj-lt"/>
            </a:endParaRPr>
          </a:p>
          <a:p>
            <a:pPr eaLnBrk="1" hangingPunct="1">
              <a:lnSpc>
                <a:spcPct val="150000"/>
              </a:lnSpc>
              <a:buFont typeface="Wingdings" panose="05000000000000000000" pitchFamily="2" charset="2"/>
              <a:buNone/>
            </a:pPr>
            <a:endParaRPr lang="en-US" altLang="ca-ES" sz="2400" dirty="0" smtClean="0">
              <a:latin typeface="+mj-lt"/>
            </a:endParaRPr>
          </a:p>
          <a:p>
            <a:pPr eaLnBrk="1" hangingPunct="1">
              <a:lnSpc>
                <a:spcPct val="150000"/>
              </a:lnSpc>
            </a:pPr>
            <a:r>
              <a:rPr lang="en-US" altLang="ca-ES" sz="2400" b="1" i="1" dirty="0" smtClean="0">
                <a:latin typeface="+mj-lt"/>
              </a:rPr>
              <a:t>Subsidiary</a:t>
            </a:r>
            <a:r>
              <a:rPr lang="en-US" altLang="ca-ES" sz="2400" dirty="0" smtClean="0">
                <a:latin typeface="+mj-lt"/>
              </a:rPr>
              <a:t> = considered as a </a:t>
            </a:r>
            <a:r>
              <a:rPr lang="en-US" altLang="ca-ES" sz="2400" b="1" i="1" dirty="0" smtClean="0">
                <a:latin typeface="+mj-lt"/>
              </a:rPr>
              <a:t>resident company</a:t>
            </a:r>
            <a:r>
              <a:rPr lang="en-US" altLang="ca-ES" sz="2400" dirty="0" smtClean="0">
                <a:latin typeface="+mj-lt"/>
              </a:rPr>
              <a:t> for tax purposes entirely </a:t>
            </a:r>
            <a:r>
              <a:rPr lang="ca-ES" altLang="ca-ES" sz="2400" dirty="0" smtClean="0">
                <a:latin typeface="+mj-lt"/>
              </a:rPr>
              <a:t>subject to Spanish tax regulations</a:t>
            </a:r>
          </a:p>
          <a:p>
            <a:pPr marL="0" indent="0" eaLnBrk="1" hangingPunct="1">
              <a:lnSpc>
                <a:spcPct val="150000"/>
              </a:lnSpc>
              <a:buNone/>
            </a:pPr>
            <a:r>
              <a:rPr lang="ca-ES" altLang="ca-ES" sz="2400" dirty="0">
                <a:latin typeface="+mj-lt"/>
              </a:rPr>
              <a:t>	</a:t>
            </a:r>
            <a:r>
              <a:rPr lang="ca-ES" altLang="ca-ES" sz="2400" dirty="0" smtClean="0">
                <a:latin typeface="+mj-lt"/>
              </a:rPr>
              <a:t>= </a:t>
            </a:r>
            <a:r>
              <a:rPr lang="ca-ES" altLang="ca-ES" sz="2400" b="1" dirty="0" smtClean="0">
                <a:latin typeface="+mj-lt"/>
              </a:rPr>
              <a:t>distinct</a:t>
            </a:r>
            <a:r>
              <a:rPr lang="ca-ES" altLang="ca-ES" sz="2400" dirty="0" smtClean="0">
                <a:latin typeface="+mj-lt"/>
              </a:rPr>
              <a:t> legal entity in Spain		</a:t>
            </a:r>
            <a:r>
              <a:rPr lang="ca-ES" altLang="ca-ES" sz="2200" i="1" dirty="0" smtClean="0">
                <a:latin typeface="+mj-lt"/>
              </a:rPr>
              <a:t>(FR:“</a:t>
            </a:r>
            <a:r>
              <a:rPr lang="ca-ES" altLang="ca-ES" sz="2200" i="1" u="sng" dirty="0" smtClean="0">
                <a:latin typeface="+mj-lt"/>
              </a:rPr>
              <a:t>filiale</a:t>
            </a:r>
            <a:r>
              <a:rPr lang="ca-ES" altLang="ca-ES" sz="2200" i="1" dirty="0" smtClean="0">
                <a:latin typeface="+mj-lt"/>
              </a:rPr>
              <a:t>” / NL: “dochteronderneming”)</a:t>
            </a:r>
            <a:endParaRPr lang="en-US" altLang="ca-ES" sz="2200" i="1" dirty="0" smtClean="0">
              <a:latin typeface="+mj-lt"/>
            </a:endParaRPr>
          </a:p>
          <a:p>
            <a:pPr eaLnBrk="1" hangingPunct="1">
              <a:buFontTx/>
              <a:buNone/>
            </a:pPr>
            <a:endParaRPr lang="es-ES" altLang="ca-ES" dirty="0" smtClean="0"/>
          </a:p>
        </p:txBody>
      </p:sp>
    </p:spTree>
    <p:extLst>
      <p:ext uri="{BB962C8B-B14F-4D97-AF65-F5344CB8AC3E}">
        <p14:creationId xmlns:p14="http://schemas.microsoft.com/office/powerpoint/2010/main" val="2236028341"/>
      </p:ext>
    </p:extLst>
  </p:cSld>
  <p:clrMapOvr>
    <a:masterClrMapping/>
  </p:clrMapOvr>
  <p:transition spd="slow">
    <p:zoom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Afbeelding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7654" y="146304"/>
            <a:ext cx="2605434" cy="993947"/>
          </a:xfrm>
          <a:prstGeom prst="rect">
            <a:avLst/>
          </a:prstGeom>
        </p:spPr>
      </p:pic>
      <p:sp>
        <p:nvSpPr>
          <p:cNvPr id="2" name="Tekstvak 1"/>
          <p:cNvSpPr txBox="1"/>
          <p:nvPr/>
        </p:nvSpPr>
        <p:spPr>
          <a:xfrm>
            <a:off x="498764" y="1475510"/>
            <a:ext cx="11254324" cy="46166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ca-ES" sz="3600" i="1" dirty="0" smtClean="0">
                <a:latin typeface="+mj-lt"/>
              </a:rPr>
              <a:t>Taxation income of resident companies &amp; subsidiaries</a:t>
            </a:r>
          </a:p>
          <a:p>
            <a:endParaRPr lang="en-US" altLang="ca-ES" dirty="0" smtClean="0">
              <a:latin typeface="+mj-lt"/>
            </a:endParaRPr>
          </a:p>
          <a:p>
            <a:r>
              <a:rPr lang="en-US" altLang="ca-ES" sz="2400" dirty="0" smtClean="0">
                <a:latin typeface="+mj-lt"/>
              </a:rPr>
              <a:t/>
            </a:r>
            <a:br>
              <a:rPr lang="en-US" altLang="ca-ES" sz="2400" dirty="0" smtClean="0">
                <a:latin typeface="+mj-lt"/>
              </a:rPr>
            </a:br>
            <a:r>
              <a:rPr lang="en-US" altLang="ca-ES" sz="2400" dirty="0" smtClean="0">
                <a:latin typeface="+mj-lt"/>
              </a:rPr>
              <a:t>-&gt; 15%     			new formed companies during first 2 years of taxable profit</a:t>
            </a:r>
          </a:p>
          <a:p>
            <a:endParaRPr lang="en-US" altLang="ca-ES" sz="2400" dirty="0" smtClean="0">
              <a:latin typeface="+mj-lt"/>
            </a:endParaRPr>
          </a:p>
          <a:p>
            <a:r>
              <a:rPr lang="en-US" altLang="ca-ES" sz="2400" dirty="0" smtClean="0">
                <a:latin typeface="+mj-lt"/>
              </a:rPr>
              <a:t>-&gt; </a:t>
            </a:r>
            <a:r>
              <a:rPr lang="en-US" altLang="ca-ES" sz="2400" b="1" dirty="0" smtClean="0">
                <a:latin typeface="+mj-lt"/>
              </a:rPr>
              <a:t>28% </a:t>
            </a:r>
            <a:r>
              <a:rPr lang="en-US" altLang="ca-ES" sz="2400" dirty="0" smtClean="0">
                <a:latin typeface="+mj-lt"/>
              </a:rPr>
              <a:t>				all others</a:t>
            </a:r>
          </a:p>
          <a:p>
            <a:endParaRPr lang="en-US" altLang="ca-ES" sz="2400" dirty="0" smtClean="0">
              <a:latin typeface="+mj-lt"/>
            </a:endParaRPr>
          </a:p>
          <a:p>
            <a:r>
              <a:rPr lang="en-US" altLang="ca-ES" sz="2400" dirty="0" smtClean="0">
                <a:latin typeface="+mj-lt"/>
              </a:rPr>
              <a:t>-&gt; 25%	</a:t>
            </a:r>
            <a:r>
              <a:rPr lang="en-US" altLang="ca-ES" sz="2400" dirty="0">
                <a:latin typeface="+mj-lt"/>
              </a:rPr>
              <a:t>	</a:t>
            </a:r>
            <a:r>
              <a:rPr lang="en-US" altLang="ca-ES" sz="2400" dirty="0" smtClean="0">
                <a:latin typeface="+mj-lt"/>
              </a:rPr>
              <a:t>		as from 2016</a:t>
            </a:r>
          </a:p>
          <a:p>
            <a:endParaRPr lang="en-US" altLang="ca-ES" sz="2400" dirty="0">
              <a:latin typeface="+mj-lt"/>
            </a:endParaRPr>
          </a:p>
          <a:p>
            <a:r>
              <a:rPr lang="en-US" altLang="ca-ES" sz="2400" dirty="0" smtClean="0">
                <a:latin typeface="+mj-lt"/>
              </a:rPr>
              <a:t>-&gt; C</a:t>
            </a:r>
            <a:r>
              <a:rPr lang="ca-ES" altLang="ca-ES" sz="2400" dirty="0" smtClean="0">
                <a:latin typeface="+mj-lt"/>
              </a:rPr>
              <a:t>apitalization reserve	</a:t>
            </a:r>
            <a:r>
              <a:rPr lang="en-US" altLang="ca-ES" sz="2400" dirty="0" smtClean="0">
                <a:latin typeface="+mj-lt"/>
              </a:rPr>
              <a:t>10% (+ 10% for SMEs) </a:t>
            </a:r>
            <a:r>
              <a:rPr lang="ca-ES" altLang="ca-ES" sz="2400" u="sng" dirty="0" smtClean="0">
                <a:latin typeface="+mj-lt"/>
              </a:rPr>
              <a:t>tax base </a:t>
            </a:r>
            <a:r>
              <a:rPr lang="en-US" altLang="ca-ES" sz="2400" u="sng" dirty="0" smtClean="0">
                <a:latin typeface="+mj-lt"/>
              </a:rPr>
              <a:t>reduction </a:t>
            </a:r>
          </a:p>
          <a:p>
            <a:r>
              <a:rPr lang="en-US" altLang="ca-ES" sz="2400" dirty="0">
                <a:latin typeface="+mj-lt"/>
              </a:rPr>
              <a:t>	</a:t>
            </a:r>
            <a:r>
              <a:rPr lang="en-US" altLang="ca-ES" sz="2400" dirty="0" smtClean="0">
                <a:latin typeface="+mj-lt"/>
              </a:rPr>
              <a:t>			provided profits are reinvested </a:t>
            </a:r>
            <a:br>
              <a:rPr lang="en-US" altLang="ca-ES" sz="2400" dirty="0" smtClean="0">
                <a:latin typeface="+mj-lt"/>
              </a:rPr>
            </a:br>
            <a:endParaRPr lang="nl-BE" sz="24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5949394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/>
          </p:cNvSpPr>
          <p:nvPr/>
        </p:nvSpPr>
        <p:spPr bwMode="auto">
          <a:xfrm>
            <a:off x="487680" y="927571"/>
            <a:ext cx="11277600" cy="58132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9297" tIns="53578" rIns="89297" bIns="53578"/>
          <a:lstStyle>
            <a:lvl1pPr>
              <a:spcBef>
                <a:spcPts val="4200"/>
              </a:spcBef>
              <a:buClr>
                <a:srgbClr val="000000"/>
              </a:buClr>
              <a:buSzPct val="100000"/>
              <a:buFont typeface="Helvetica Light" charset="0"/>
              <a:buChar char="•"/>
              <a:defRPr sz="3800">
                <a:solidFill>
                  <a:schemeClr val="tx1"/>
                </a:solidFill>
                <a:latin typeface="Helvetica Light" charset="0"/>
                <a:ea typeface="ヒラギノ角ゴ ProN W3" charset="0"/>
                <a:cs typeface="ヒラギノ角ゴ ProN W3" charset="0"/>
                <a:sym typeface="Helvetica Light" charset="0"/>
              </a:defRPr>
            </a:lvl1pPr>
            <a:lvl2pPr marL="742950" indent="-285750">
              <a:spcBef>
                <a:spcPts val="4200"/>
              </a:spcBef>
              <a:buClr>
                <a:srgbClr val="000000"/>
              </a:buClr>
              <a:buSzPct val="100000"/>
              <a:buFont typeface="Helvetica Light" charset="0"/>
              <a:buChar char="•"/>
              <a:defRPr sz="3800">
                <a:solidFill>
                  <a:schemeClr val="tx1"/>
                </a:solidFill>
                <a:latin typeface="Helvetica Light" charset="0"/>
                <a:ea typeface="ヒラギノ角ゴ ProN W3" charset="0"/>
                <a:cs typeface="ヒラギノ角ゴ ProN W3" charset="0"/>
                <a:sym typeface="Helvetica Light" charset="0"/>
              </a:defRPr>
            </a:lvl2pPr>
            <a:lvl3pPr marL="1143000" indent="-228600">
              <a:spcBef>
                <a:spcPts val="4200"/>
              </a:spcBef>
              <a:buClr>
                <a:srgbClr val="000000"/>
              </a:buClr>
              <a:buSzPct val="100000"/>
              <a:buFont typeface="Helvetica Light" charset="0"/>
              <a:buChar char="•"/>
              <a:defRPr sz="3800">
                <a:solidFill>
                  <a:schemeClr val="tx1"/>
                </a:solidFill>
                <a:latin typeface="Helvetica Light" charset="0"/>
                <a:ea typeface="ヒラギノ角ゴ ProN W3" charset="0"/>
                <a:cs typeface="ヒラギノ角ゴ ProN W3" charset="0"/>
                <a:sym typeface="Helvetica Light" charset="0"/>
              </a:defRPr>
            </a:lvl3pPr>
            <a:lvl4pPr marL="1600200" indent="-228600">
              <a:spcBef>
                <a:spcPts val="4200"/>
              </a:spcBef>
              <a:buClr>
                <a:srgbClr val="000000"/>
              </a:buClr>
              <a:buSzPct val="100000"/>
              <a:buFont typeface="Helvetica Light" charset="0"/>
              <a:buChar char="•"/>
              <a:defRPr sz="3800">
                <a:solidFill>
                  <a:schemeClr val="tx1"/>
                </a:solidFill>
                <a:latin typeface="Helvetica Light" charset="0"/>
                <a:ea typeface="ヒラギノ角ゴ ProN W3" charset="0"/>
                <a:cs typeface="ヒラギノ角ゴ ProN W3" charset="0"/>
                <a:sym typeface="Helvetica Light" charset="0"/>
              </a:defRPr>
            </a:lvl4pPr>
            <a:lvl5pPr marL="1587500">
              <a:spcBef>
                <a:spcPts val="4200"/>
              </a:spcBef>
              <a:buClr>
                <a:srgbClr val="000000"/>
              </a:buClr>
              <a:buSzPct val="100000"/>
              <a:buFont typeface="Helvetica Light" charset="0"/>
              <a:buChar char="•"/>
              <a:defRPr sz="3800">
                <a:solidFill>
                  <a:schemeClr val="tx1"/>
                </a:solidFill>
                <a:latin typeface="Helvetica Light" charset="0"/>
                <a:ea typeface="ヒラギノ角ゴ ProN W3" charset="0"/>
                <a:cs typeface="ヒラギノ角ゴ ProN W3" charset="0"/>
                <a:sym typeface="Helvetica Light" charset="0"/>
              </a:defRPr>
            </a:lvl5pPr>
            <a:lvl6pPr marL="2044700" eaLnBrk="0" fontAlgn="base" hangingPunct="0">
              <a:spcBef>
                <a:spcPts val="42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Helvetica Light" charset="0"/>
              <a:buChar char="•"/>
              <a:defRPr sz="3800">
                <a:solidFill>
                  <a:schemeClr val="tx1"/>
                </a:solidFill>
                <a:latin typeface="Helvetica Light" charset="0"/>
                <a:ea typeface="ヒラギノ角ゴ ProN W3" charset="0"/>
                <a:cs typeface="ヒラギノ角ゴ ProN W3" charset="0"/>
                <a:sym typeface="Helvetica Light" charset="0"/>
              </a:defRPr>
            </a:lvl6pPr>
            <a:lvl7pPr marL="2501900" eaLnBrk="0" fontAlgn="base" hangingPunct="0">
              <a:spcBef>
                <a:spcPts val="42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Helvetica Light" charset="0"/>
              <a:buChar char="•"/>
              <a:defRPr sz="3800">
                <a:solidFill>
                  <a:schemeClr val="tx1"/>
                </a:solidFill>
                <a:latin typeface="Helvetica Light" charset="0"/>
                <a:ea typeface="ヒラギノ角ゴ ProN W3" charset="0"/>
                <a:cs typeface="ヒラギノ角ゴ ProN W3" charset="0"/>
                <a:sym typeface="Helvetica Light" charset="0"/>
              </a:defRPr>
            </a:lvl7pPr>
            <a:lvl8pPr marL="2959100" eaLnBrk="0" fontAlgn="base" hangingPunct="0">
              <a:spcBef>
                <a:spcPts val="42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Helvetica Light" charset="0"/>
              <a:buChar char="•"/>
              <a:defRPr sz="3800">
                <a:solidFill>
                  <a:schemeClr val="tx1"/>
                </a:solidFill>
                <a:latin typeface="Helvetica Light" charset="0"/>
                <a:ea typeface="ヒラギノ角ゴ ProN W3" charset="0"/>
                <a:cs typeface="ヒラギノ角ゴ ProN W3" charset="0"/>
                <a:sym typeface="Helvetica Light" charset="0"/>
              </a:defRPr>
            </a:lvl8pPr>
            <a:lvl9pPr marL="3416300" eaLnBrk="0" fontAlgn="base" hangingPunct="0">
              <a:spcBef>
                <a:spcPts val="42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Helvetica Light" charset="0"/>
              <a:buChar char="•"/>
              <a:defRPr sz="3800">
                <a:solidFill>
                  <a:schemeClr val="tx1"/>
                </a:solidFill>
                <a:latin typeface="Helvetica Light" charset="0"/>
                <a:ea typeface="ヒラギノ角ゴ ProN W3" charset="0"/>
                <a:cs typeface="ヒラギノ角ゴ ProN W3" charset="0"/>
                <a:sym typeface="Helvetica Light" charset="0"/>
              </a:defRPr>
            </a:lvl9pPr>
          </a:lstStyle>
          <a:p>
            <a:pPr algn="ctr">
              <a:spcBef>
                <a:spcPts val="703"/>
              </a:spcBef>
              <a:buClrTx/>
              <a:buSzTx/>
              <a:buNone/>
            </a:pPr>
            <a:endParaRPr lang="nl-BE" altLang="nl-BE" sz="1266" dirty="0">
              <a:latin typeface="Arial Italic" charset="0"/>
              <a:ea typeface="Arial Italic" charset="0"/>
              <a:cs typeface="Arial Italic" charset="0"/>
              <a:sym typeface="Arial Italic" charset="0"/>
            </a:endParaRPr>
          </a:p>
        </p:txBody>
      </p:sp>
      <p:sp>
        <p:nvSpPr>
          <p:cNvPr id="21507" name="Rectangle 3"/>
          <p:cNvSpPr>
            <a:spLocks/>
          </p:cNvSpPr>
          <p:nvPr/>
        </p:nvSpPr>
        <p:spPr bwMode="auto">
          <a:xfrm>
            <a:off x="4781104" y="6283152"/>
            <a:ext cx="1905372" cy="4576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9297" tIns="53578" rIns="89297" bIns="53578"/>
          <a:lstStyle>
            <a:lvl1pPr>
              <a:spcBef>
                <a:spcPts val="4200"/>
              </a:spcBef>
              <a:buClr>
                <a:srgbClr val="000000"/>
              </a:buClr>
              <a:buSzPct val="100000"/>
              <a:buFont typeface="Helvetica Light" charset="0"/>
              <a:buChar char="•"/>
              <a:defRPr sz="3800">
                <a:solidFill>
                  <a:schemeClr val="tx1"/>
                </a:solidFill>
                <a:latin typeface="Helvetica Light" charset="0"/>
                <a:ea typeface="ヒラギノ角ゴ ProN W3" charset="0"/>
                <a:cs typeface="ヒラギノ角ゴ ProN W3" charset="0"/>
                <a:sym typeface="Helvetica Light" charset="0"/>
              </a:defRPr>
            </a:lvl1pPr>
            <a:lvl2pPr marL="742950" indent="-285750">
              <a:spcBef>
                <a:spcPts val="4200"/>
              </a:spcBef>
              <a:buClr>
                <a:srgbClr val="000000"/>
              </a:buClr>
              <a:buSzPct val="100000"/>
              <a:buFont typeface="Helvetica Light" charset="0"/>
              <a:buChar char="•"/>
              <a:defRPr sz="3800">
                <a:solidFill>
                  <a:schemeClr val="tx1"/>
                </a:solidFill>
                <a:latin typeface="Helvetica Light" charset="0"/>
                <a:ea typeface="ヒラギノ角ゴ ProN W3" charset="0"/>
                <a:cs typeface="ヒラギノ角ゴ ProN W3" charset="0"/>
                <a:sym typeface="Helvetica Light" charset="0"/>
              </a:defRPr>
            </a:lvl2pPr>
            <a:lvl3pPr marL="1143000" indent="-228600">
              <a:spcBef>
                <a:spcPts val="4200"/>
              </a:spcBef>
              <a:buClr>
                <a:srgbClr val="000000"/>
              </a:buClr>
              <a:buSzPct val="100000"/>
              <a:buFont typeface="Helvetica Light" charset="0"/>
              <a:buChar char="•"/>
              <a:defRPr sz="3800">
                <a:solidFill>
                  <a:schemeClr val="tx1"/>
                </a:solidFill>
                <a:latin typeface="Helvetica Light" charset="0"/>
                <a:ea typeface="ヒラギノ角ゴ ProN W3" charset="0"/>
                <a:cs typeface="ヒラギノ角ゴ ProN W3" charset="0"/>
                <a:sym typeface="Helvetica Light" charset="0"/>
              </a:defRPr>
            </a:lvl3pPr>
            <a:lvl4pPr marL="1600200" indent="-228600">
              <a:spcBef>
                <a:spcPts val="4200"/>
              </a:spcBef>
              <a:buClr>
                <a:srgbClr val="000000"/>
              </a:buClr>
              <a:buSzPct val="100000"/>
              <a:buFont typeface="Helvetica Light" charset="0"/>
              <a:buChar char="•"/>
              <a:defRPr sz="3800">
                <a:solidFill>
                  <a:schemeClr val="tx1"/>
                </a:solidFill>
                <a:latin typeface="Helvetica Light" charset="0"/>
                <a:ea typeface="ヒラギノ角ゴ ProN W3" charset="0"/>
                <a:cs typeface="ヒラギノ角ゴ ProN W3" charset="0"/>
                <a:sym typeface="Helvetica Light" charset="0"/>
              </a:defRPr>
            </a:lvl4pPr>
            <a:lvl5pPr marL="2057400" indent="-228600">
              <a:spcBef>
                <a:spcPts val="4200"/>
              </a:spcBef>
              <a:buClr>
                <a:srgbClr val="000000"/>
              </a:buClr>
              <a:buSzPct val="100000"/>
              <a:buFont typeface="Helvetica Light" charset="0"/>
              <a:buChar char="•"/>
              <a:defRPr sz="3800">
                <a:solidFill>
                  <a:schemeClr val="tx1"/>
                </a:solidFill>
                <a:latin typeface="Helvetica Light" charset="0"/>
                <a:ea typeface="ヒラギノ角ゴ ProN W3" charset="0"/>
                <a:cs typeface="ヒラギノ角ゴ ProN W3" charset="0"/>
                <a:sym typeface="Helvetica Light" charset="0"/>
              </a:defRPr>
            </a:lvl5pPr>
            <a:lvl6pPr marL="2514600" indent="-228600" eaLnBrk="0" fontAlgn="base" hangingPunct="0">
              <a:spcBef>
                <a:spcPts val="42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Helvetica Light" charset="0"/>
              <a:buChar char="•"/>
              <a:defRPr sz="3800">
                <a:solidFill>
                  <a:schemeClr val="tx1"/>
                </a:solidFill>
                <a:latin typeface="Helvetica Light" charset="0"/>
                <a:ea typeface="ヒラギノ角ゴ ProN W3" charset="0"/>
                <a:cs typeface="ヒラギノ角ゴ ProN W3" charset="0"/>
                <a:sym typeface="Helvetica Light" charset="0"/>
              </a:defRPr>
            </a:lvl6pPr>
            <a:lvl7pPr marL="2971800" indent="-228600" eaLnBrk="0" fontAlgn="base" hangingPunct="0">
              <a:spcBef>
                <a:spcPts val="42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Helvetica Light" charset="0"/>
              <a:buChar char="•"/>
              <a:defRPr sz="3800">
                <a:solidFill>
                  <a:schemeClr val="tx1"/>
                </a:solidFill>
                <a:latin typeface="Helvetica Light" charset="0"/>
                <a:ea typeface="ヒラギノ角ゴ ProN W3" charset="0"/>
                <a:cs typeface="ヒラギノ角ゴ ProN W3" charset="0"/>
                <a:sym typeface="Helvetica Light" charset="0"/>
              </a:defRPr>
            </a:lvl7pPr>
            <a:lvl8pPr marL="3429000" indent="-228600" eaLnBrk="0" fontAlgn="base" hangingPunct="0">
              <a:spcBef>
                <a:spcPts val="42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Helvetica Light" charset="0"/>
              <a:buChar char="•"/>
              <a:defRPr sz="3800">
                <a:solidFill>
                  <a:schemeClr val="tx1"/>
                </a:solidFill>
                <a:latin typeface="Helvetica Light" charset="0"/>
                <a:ea typeface="ヒラギノ角ゴ ProN W3" charset="0"/>
                <a:cs typeface="ヒラギノ角ゴ ProN W3" charset="0"/>
                <a:sym typeface="Helvetica Light" charset="0"/>
              </a:defRPr>
            </a:lvl8pPr>
            <a:lvl9pPr marL="3886200" indent="-228600" eaLnBrk="0" fontAlgn="base" hangingPunct="0">
              <a:spcBef>
                <a:spcPts val="42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Helvetica Light" charset="0"/>
              <a:buChar char="•"/>
              <a:defRPr sz="3800">
                <a:solidFill>
                  <a:schemeClr val="tx1"/>
                </a:solidFill>
                <a:latin typeface="Helvetica Light" charset="0"/>
                <a:ea typeface="ヒラギノ角ゴ ProN W3" charset="0"/>
                <a:cs typeface="ヒラギノ角ゴ ProN W3" charset="0"/>
                <a:sym typeface="Helvetica Light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nl-BE" sz="1055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Times New Roman" panose="02020603050405020304" pitchFamily="18" charset="0"/>
              </a:rPr>
              <a:t>1</a:t>
            </a:r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7654" y="146304"/>
            <a:ext cx="2605434" cy="993947"/>
          </a:xfrm>
          <a:prstGeom prst="rect">
            <a:avLst/>
          </a:prstGeom>
        </p:spPr>
      </p:pic>
      <p:sp>
        <p:nvSpPr>
          <p:cNvPr id="2" name="Rechthoek 1"/>
          <p:cNvSpPr/>
          <p:nvPr/>
        </p:nvSpPr>
        <p:spPr>
          <a:xfrm>
            <a:off x="487680" y="1502776"/>
            <a:ext cx="10899648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33400" indent="-533400">
              <a:lnSpc>
                <a:spcPct val="150000"/>
              </a:lnSpc>
            </a:pPr>
            <a:r>
              <a:rPr lang="ca-ES" altLang="ca-ES" sz="3600" i="1" dirty="0" smtClean="0">
                <a:latin typeface="+mj-lt"/>
              </a:rPr>
              <a:t>Taxation income of branch (permanent establishment) </a:t>
            </a:r>
          </a:p>
          <a:p>
            <a:pPr marL="533400" indent="-533400">
              <a:lnSpc>
                <a:spcPct val="150000"/>
              </a:lnSpc>
            </a:pPr>
            <a:endParaRPr lang="ca-ES" altLang="ca-ES" dirty="0">
              <a:latin typeface="+mj-lt"/>
            </a:endParaRPr>
          </a:p>
          <a:p>
            <a:pPr marL="533400" indent="-533400">
              <a:lnSpc>
                <a:spcPct val="150000"/>
              </a:lnSpc>
            </a:pPr>
            <a:r>
              <a:rPr lang="ca-ES" altLang="ca-ES" dirty="0" smtClean="0">
                <a:latin typeface="+mj-lt"/>
              </a:rPr>
              <a:t>M</a:t>
            </a:r>
            <a:r>
              <a:rPr lang="en-US" altLang="ca-ES" dirty="0" err="1">
                <a:latin typeface="+mj-lt"/>
              </a:rPr>
              <a:t>anagement</a:t>
            </a:r>
            <a:r>
              <a:rPr lang="en-US" altLang="ca-ES" dirty="0">
                <a:latin typeface="+mj-lt"/>
              </a:rPr>
              <a:t> and general </a:t>
            </a:r>
            <a:r>
              <a:rPr lang="en-US" altLang="ca-ES" dirty="0" err="1" smtClean="0">
                <a:latin typeface="+mj-lt"/>
              </a:rPr>
              <a:t>administrativ</a:t>
            </a:r>
            <a:r>
              <a:rPr lang="ca-ES" altLang="ca-ES" dirty="0" smtClean="0">
                <a:latin typeface="+mj-lt"/>
              </a:rPr>
              <a:t>e </a:t>
            </a:r>
            <a:r>
              <a:rPr lang="ca-ES" altLang="ca-ES" dirty="0">
                <a:latin typeface="+mj-lt"/>
              </a:rPr>
              <a:t>expenses</a:t>
            </a:r>
            <a:r>
              <a:rPr lang="en-US" altLang="ca-ES" dirty="0">
                <a:latin typeface="+mj-lt"/>
              </a:rPr>
              <a:t> assigned by the</a:t>
            </a:r>
            <a:r>
              <a:rPr lang="ca-ES" altLang="ca-ES" dirty="0">
                <a:latin typeface="+mj-lt"/>
              </a:rPr>
              <a:t> </a:t>
            </a:r>
            <a:r>
              <a:rPr lang="fr-BE" altLang="ca-ES" dirty="0" err="1" smtClean="0">
                <a:latin typeface="+mj-lt"/>
              </a:rPr>
              <a:t>Belgian</a:t>
            </a:r>
            <a:r>
              <a:rPr lang="fr-BE" altLang="ca-ES" dirty="0" smtClean="0">
                <a:latin typeface="+mj-lt"/>
              </a:rPr>
              <a:t> </a:t>
            </a:r>
            <a:r>
              <a:rPr lang="fr-BE" altLang="ca-ES" dirty="0" err="1" smtClean="0">
                <a:latin typeface="+mj-lt"/>
              </a:rPr>
              <a:t>company</a:t>
            </a:r>
            <a:r>
              <a:rPr lang="fr-BE" altLang="ca-ES" dirty="0" smtClean="0">
                <a:latin typeface="+mj-lt"/>
              </a:rPr>
              <a:t> </a:t>
            </a:r>
            <a:r>
              <a:rPr lang="en-US" altLang="ca-ES" dirty="0" smtClean="0">
                <a:latin typeface="+mj-lt"/>
              </a:rPr>
              <a:t>to branch are </a:t>
            </a:r>
            <a:r>
              <a:rPr lang="ca-ES" altLang="ca-ES" dirty="0">
                <a:latin typeface="+mj-lt"/>
              </a:rPr>
              <a:t>tax </a:t>
            </a:r>
            <a:r>
              <a:rPr lang="en-US" altLang="ca-ES" dirty="0" smtClean="0">
                <a:latin typeface="+mj-lt"/>
              </a:rPr>
              <a:t>deductible in </a:t>
            </a:r>
          </a:p>
          <a:p>
            <a:pPr marL="533400" indent="-533400">
              <a:lnSpc>
                <a:spcPct val="150000"/>
              </a:lnSpc>
            </a:pPr>
            <a:r>
              <a:rPr lang="en-US" altLang="ca-ES" dirty="0" smtClean="0">
                <a:latin typeface="+mj-lt"/>
              </a:rPr>
              <a:t>Spain </a:t>
            </a:r>
            <a:r>
              <a:rPr lang="en-US" altLang="ca-ES" dirty="0">
                <a:latin typeface="+mj-lt"/>
              </a:rPr>
              <a:t>if</a:t>
            </a:r>
            <a:r>
              <a:rPr lang="en-US" altLang="ca-ES" dirty="0" smtClean="0">
                <a:latin typeface="+mj-lt"/>
              </a:rPr>
              <a:t>:</a:t>
            </a:r>
          </a:p>
          <a:p>
            <a:pPr marL="533400" indent="-533400">
              <a:lnSpc>
                <a:spcPct val="150000"/>
              </a:lnSpc>
            </a:pPr>
            <a:r>
              <a:rPr lang="en-US" altLang="ca-ES" dirty="0" smtClean="0">
                <a:latin typeface="+mj-lt"/>
              </a:rPr>
              <a:t>	a. included in the branch financial statements   &amp;</a:t>
            </a:r>
          </a:p>
          <a:p>
            <a:pPr marL="533400" indent="-533400">
              <a:lnSpc>
                <a:spcPct val="150000"/>
              </a:lnSpc>
            </a:pPr>
            <a:r>
              <a:rPr lang="en-US" altLang="ca-ES" dirty="0">
                <a:latin typeface="+mj-lt"/>
              </a:rPr>
              <a:t>	</a:t>
            </a:r>
            <a:r>
              <a:rPr lang="en-US" altLang="ca-ES" dirty="0" smtClean="0">
                <a:latin typeface="+mj-lt"/>
              </a:rPr>
              <a:t>b. </a:t>
            </a:r>
            <a:r>
              <a:rPr lang="en-US" altLang="ca-ES" dirty="0">
                <a:latin typeface="+mj-lt"/>
              </a:rPr>
              <a:t> </a:t>
            </a:r>
            <a:r>
              <a:rPr lang="en-US" altLang="ca-ES" dirty="0" smtClean="0">
                <a:latin typeface="+mj-lt"/>
              </a:rPr>
              <a:t>assigned in a continuous and rational/logical manner</a:t>
            </a:r>
          </a:p>
          <a:p>
            <a:pPr marL="533400" indent="-533400">
              <a:lnSpc>
                <a:spcPct val="150000"/>
              </a:lnSpc>
            </a:pPr>
            <a:endParaRPr lang="en-US" altLang="ca-ES" dirty="0">
              <a:latin typeface="+mj-lt"/>
            </a:endParaRPr>
          </a:p>
          <a:p>
            <a:pPr marL="533400" indent="-533400">
              <a:lnSpc>
                <a:spcPct val="150000"/>
              </a:lnSpc>
            </a:pPr>
            <a:r>
              <a:rPr lang="en-US" altLang="ca-ES" dirty="0" smtClean="0">
                <a:latin typeface="+mj-lt"/>
              </a:rPr>
              <a:t>Tax rate: </a:t>
            </a:r>
          </a:p>
          <a:p>
            <a:pPr marL="533400" indent="-533400">
              <a:lnSpc>
                <a:spcPct val="150000"/>
              </a:lnSpc>
            </a:pPr>
            <a:r>
              <a:rPr lang="en-US" altLang="ca-ES" dirty="0" smtClean="0">
                <a:latin typeface="+mj-lt"/>
              </a:rPr>
              <a:t>	-&gt; </a:t>
            </a:r>
            <a:r>
              <a:rPr lang="en-US" altLang="ca-ES" b="1" dirty="0" smtClean="0">
                <a:latin typeface="+mj-lt"/>
              </a:rPr>
              <a:t>28%</a:t>
            </a:r>
            <a:r>
              <a:rPr lang="en-US" altLang="ca-ES" dirty="0" smtClean="0">
                <a:latin typeface="+mj-lt"/>
              </a:rPr>
              <a:t> </a:t>
            </a:r>
          </a:p>
          <a:p>
            <a:pPr marL="533400" indent="-533400">
              <a:lnSpc>
                <a:spcPct val="150000"/>
              </a:lnSpc>
            </a:pPr>
            <a:r>
              <a:rPr lang="en-US" altLang="ca-ES" dirty="0">
                <a:latin typeface="+mj-lt"/>
              </a:rPr>
              <a:t>	</a:t>
            </a:r>
            <a:r>
              <a:rPr lang="en-US" altLang="ca-ES" dirty="0" smtClean="0">
                <a:latin typeface="+mj-lt"/>
              </a:rPr>
              <a:t>-&gt; 25%	(2016)</a:t>
            </a:r>
          </a:p>
          <a:p>
            <a:pPr marL="533400" indent="-533400">
              <a:lnSpc>
                <a:spcPct val="150000"/>
              </a:lnSpc>
            </a:pPr>
            <a:r>
              <a:rPr lang="en-US" altLang="ca-ES" dirty="0">
                <a:latin typeface="+mj-lt"/>
              </a:rPr>
              <a:t>	</a:t>
            </a:r>
            <a:r>
              <a:rPr lang="en-US" altLang="ca-ES" dirty="0" smtClean="0">
                <a:latin typeface="+mj-lt"/>
              </a:rPr>
              <a:t>-&gt; lower 	if lower in Belgium / Parent Country &amp; foreseen in Tax Treaty</a:t>
            </a:r>
            <a:endParaRPr lang="en-US" altLang="ca-ES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892953275"/>
      </p:ext>
    </p:extLst>
  </p:cSld>
  <p:clrMapOvr>
    <a:masterClrMapping/>
  </p:clrMapOvr>
  <p:transition spd="slow">
    <p:zoom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/>
          </p:cNvSpPr>
          <p:nvPr/>
        </p:nvSpPr>
        <p:spPr bwMode="auto">
          <a:xfrm>
            <a:off x="581198" y="927571"/>
            <a:ext cx="11277600" cy="58132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9297" tIns="53578" rIns="89297" bIns="53578"/>
          <a:lstStyle>
            <a:lvl1pPr>
              <a:spcBef>
                <a:spcPts val="4200"/>
              </a:spcBef>
              <a:buClr>
                <a:srgbClr val="000000"/>
              </a:buClr>
              <a:buSzPct val="100000"/>
              <a:buFont typeface="Helvetica Light" charset="0"/>
              <a:buChar char="•"/>
              <a:defRPr sz="3800">
                <a:solidFill>
                  <a:schemeClr val="tx1"/>
                </a:solidFill>
                <a:latin typeface="Helvetica Light" charset="0"/>
                <a:ea typeface="ヒラギノ角ゴ ProN W3" charset="0"/>
                <a:cs typeface="ヒラギノ角ゴ ProN W3" charset="0"/>
                <a:sym typeface="Helvetica Light" charset="0"/>
              </a:defRPr>
            </a:lvl1pPr>
            <a:lvl2pPr marL="742950" indent="-285750">
              <a:spcBef>
                <a:spcPts val="4200"/>
              </a:spcBef>
              <a:buClr>
                <a:srgbClr val="000000"/>
              </a:buClr>
              <a:buSzPct val="100000"/>
              <a:buFont typeface="Helvetica Light" charset="0"/>
              <a:buChar char="•"/>
              <a:defRPr sz="3800">
                <a:solidFill>
                  <a:schemeClr val="tx1"/>
                </a:solidFill>
                <a:latin typeface="Helvetica Light" charset="0"/>
                <a:ea typeface="ヒラギノ角ゴ ProN W3" charset="0"/>
                <a:cs typeface="ヒラギノ角ゴ ProN W3" charset="0"/>
                <a:sym typeface="Helvetica Light" charset="0"/>
              </a:defRPr>
            </a:lvl2pPr>
            <a:lvl3pPr marL="1143000" indent="-228600">
              <a:spcBef>
                <a:spcPts val="4200"/>
              </a:spcBef>
              <a:buClr>
                <a:srgbClr val="000000"/>
              </a:buClr>
              <a:buSzPct val="100000"/>
              <a:buFont typeface="Helvetica Light" charset="0"/>
              <a:buChar char="•"/>
              <a:defRPr sz="3800">
                <a:solidFill>
                  <a:schemeClr val="tx1"/>
                </a:solidFill>
                <a:latin typeface="Helvetica Light" charset="0"/>
                <a:ea typeface="ヒラギノ角ゴ ProN W3" charset="0"/>
                <a:cs typeface="ヒラギノ角ゴ ProN W3" charset="0"/>
                <a:sym typeface="Helvetica Light" charset="0"/>
              </a:defRPr>
            </a:lvl3pPr>
            <a:lvl4pPr marL="1600200" indent="-228600">
              <a:spcBef>
                <a:spcPts val="4200"/>
              </a:spcBef>
              <a:buClr>
                <a:srgbClr val="000000"/>
              </a:buClr>
              <a:buSzPct val="100000"/>
              <a:buFont typeface="Helvetica Light" charset="0"/>
              <a:buChar char="•"/>
              <a:defRPr sz="3800">
                <a:solidFill>
                  <a:schemeClr val="tx1"/>
                </a:solidFill>
                <a:latin typeface="Helvetica Light" charset="0"/>
                <a:ea typeface="ヒラギノ角ゴ ProN W3" charset="0"/>
                <a:cs typeface="ヒラギノ角ゴ ProN W3" charset="0"/>
                <a:sym typeface="Helvetica Light" charset="0"/>
              </a:defRPr>
            </a:lvl4pPr>
            <a:lvl5pPr marL="1587500">
              <a:spcBef>
                <a:spcPts val="4200"/>
              </a:spcBef>
              <a:buClr>
                <a:srgbClr val="000000"/>
              </a:buClr>
              <a:buSzPct val="100000"/>
              <a:buFont typeface="Helvetica Light" charset="0"/>
              <a:buChar char="•"/>
              <a:defRPr sz="3800">
                <a:solidFill>
                  <a:schemeClr val="tx1"/>
                </a:solidFill>
                <a:latin typeface="Helvetica Light" charset="0"/>
                <a:ea typeface="ヒラギノ角ゴ ProN W3" charset="0"/>
                <a:cs typeface="ヒラギノ角ゴ ProN W3" charset="0"/>
                <a:sym typeface="Helvetica Light" charset="0"/>
              </a:defRPr>
            </a:lvl5pPr>
            <a:lvl6pPr marL="2044700" eaLnBrk="0" fontAlgn="base" hangingPunct="0">
              <a:spcBef>
                <a:spcPts val="42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Helvetica Light" charset="0"/>
              <a:buChar char="•"/>
              <a:defRPr sz="3800">
                <a:solidFill>
                  <a:schemeClr val="tx1"/>
                </a:solidFill>
                <a:latin typeface="Helvetica Light" charset="0"/>
                <a:ea typeface="ヒラギノ角ゴ ProN W3" charset="0"/>
                <a:cs typeface="ヒラギノ角ゴ ProN W3" charset="0"/>
                <a:sym typeface="Helvetica Light" charset="0"/>
              </a:defRPr>
            </a:lvl6pPr>
            <a:lvl7pPr marL="2501900" eaLnBrk="0" fontAlgn="base" hangingPunct="0">
              <a:spcBef>
                <a:spcPts val="42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Helvetica Light" charset="0"/>
              <a:buChar char="•"/>
              <a:defRPr sz="3800">
                <a:solidFill>
                  <a:schemeClr val="tx1"/>
                </a:solidFill>
                <a:latin typeface="Helvetica Light" charset="0"/>
                <a:ea typeface="ヒラギノ角ゴ ProN W3" charset="0"/>
                <a:cs typeface="ヒラギノ角ゴ ProN W3" charset="0"/>
                <a:sym typeface="Helvetica Light" charset="0"/>
              </a:defRPr>
            </a:lvl7pPr>
            <a:lvl8pPr marL="2959100" eaLnBrk="0" fontAlgn="base" hangingPunct="0">
              <a:spcBef>
                <a:spcPts val="42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Helvetica Light" charset="0"/>
              <a:buChar char="•"/>
              <a:defRPr sz="3800">
                <a:solidFill>
                  <a:schemeClr val="tx1"/>
                </a:solidFill>
                <a:latin typeface="Helvetica Light" charset="0"/>
                <a:ea typeface="ヒラギノ角ゴ ProN W3" charset="0"/>
                <a:cs typeface="ヒラギノ角ゴ ProN W3" charset="0"/>
                <a:sym typeface="Helvetica Light" charset="0"/>
              </a:defRPr>
            </a:lvl8pPr>
            <a:lvl9pPr marL="3416300" eaLnBrk="0" fontAlgn="base" hangingPunct="0">
              <a:spcBef>
                <a:spcPts val="42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Helvetica Light" charset="0"/>
              <a:buChar char="•"/>
              <a:defRPr sz="3800">
                <a:solidFill>
                  <a:schemeClr val="tx1"/>
                </a:solidFill>
                <a:latin typeface="Helvetica Light" charset="0"/>
                <a:ea typeface="ヒラギノ角ゴ ProN W3" charset="0"/>
                <a:cs typeface="ヒラギノ角ゴ ProN W3" charset="0"/>
                <a:sym typeface="Helvetica Light" charset="0"/>
              </a:defRPr>
            </a:lvl9pPr>
          </a:lstStyle>
          <a:p>
            <a:pPr algn="ctr">
              <a:spcBef>
                <a:spcPts val="703"/>
              </a:spcBef>
              <a:buClrTx/>
              <a:buSzTx/>
              <a:buNone/>
            </a:pPr>
            <a:endParaRPr lang="nl-BE" altLang="nl-BE" sz="1266" dirty="0">
              <a:latin typeface="Arial Italic" charset="0"/>
              <a:ea typeface="Arial Italic" charset="0"/>
              <a:cs typeface="Arial Italic" charset="0"/>
              <a:sym typeface="Arial Italic" charset="0"/>
            </a:endParaRPr>
          </a:p>
        </p:txBody>
      </p:sp>
      <p:sp>
        <p:nvSpPr>
          <p:cNvPr id="21507" name="Rectangle 3"/>
          <p:cNvSpPr>
            <a:spLocks/>
          </p:cNvSpPr>
          <p:nvPr/>
        </p:nvSpPr>
        <p:spPr bwMode="auto">
          <a:xfrm>
            <a:off x="4781104" y="6283152"/>
            <a:ext cx="1905372" cy="4576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9297" tIns="53578" rIns="89297" bIns="53578"/>
          <a:lstStyle>
            <a:lvl1pPr>
              <a:spcBef>
                <a:spcPts val="4200"/>
              </a:spcBef>
              <a:buClr>
                <a:srgbClr val="000000"/>
              </a:buClr>
              <a:buSzPct val="100000"/>
              <a:buFont typeface="Helvetica Light" charset="0"/>
              <a:buChar char="•"/>
              <a:defRPr sz="3800">
                <a:solidFill>
                  <a:schemeClr val="tx1"/>
                </a:solidFill>
                <a:latin typeface="Helvetica Light" charset="0"/>
                <a:ea typeface="ヒラギノ角ゴ ProN W3" charset="0"/>
                <a:cs typeface="ヒラギノ角ゴ ProN W3" charset="0"/>
                <a:sym typeface="Helvetica Light" charset="0"/>
              </a:defRPr>
            </a:lvl1pPr>
            <a:lvl2pPr marL="742950" indent="-285750">
              <a:spcBef>
                <a:spcPts val="4200"/>
              </a:spcBef>
              <a:buClr>
                <a:srgbClr val="000000"/>
              </a:buClr>
              <a:buSzPct val="100000"/>
              <a:buFont typeface="Helvetica Light" charset="0"/>
              <a:buChar char="•"/>
              <a:defRPr sz="3800">
                <a:solidFill>
                  <a:schemeClr val="tx1"/>
                </a:solidFill>
                <a:latin typeface="Helvetica Light" charset="0"/>
                <a:ea typeface="ヒラギノ角ゴ ProN W3" charset="0"/>
                <a:cs typeface="ヒラギノ角ゴ ProN W3" charset="0"/>
                <a:sym typeface="Helvetica Light" charset="0"/>
              </a:defRPr>
            </a:lvl2pPr>
            <a:lvl3pPr marL="1143000" indent="-228600">
              <a:spcBef>
                <a:spcPts val="4200"/>
              </a:spcBef>
              <a:buClr>
                <a:srgbClr val="000000"/>
              </a:buClr>
              <a:buSzPct val="100000"/>
              <a:buFont typeface="Helvetica Light" charset="0"/>
              <a:buChar char="•"/>
              <a:defRPr sz="3800">
                <a:solidFill>
                  <a:schemeClr val="tx1"/>
                </a:solidFill>
                <a:latin typeface="Helvetica Light" charset="0"/>
                <a:ea typeface="ヒラギノ角ゴ ProN W3" charset="0"/>
                <a:cs typeface="ヒラギノ角ゴ ProN W3" charset="0"/>
                <a:sym typeface="Helvetica Light" charset="0"/>
              </a:defRPr>
            </a:lvl3pPr>
            <a:lvl4pPr marL="1600200" indent="-228600">
              <a:spcBef>
                <a:spcPts val="4200"/>
              </a:spcBef>
              <a:buClr>
                <a:srgbClr val="000000"/>
              </a:buClr>
              <a:buSzPct val="100000"/>
              <a:buFont typeface="Helvetica Light" charset="0"/>
              <a:buChar char="•"/>
              <a:defRPr sz="3800">
                <a:solidFill>
                  <a:schemeClr val="tx1"/>
                </a:solidFill>
                <a:latin typeface="Helvetica Light" charset="0"/>
                <a:ea typeface="ヒラギノ角ゴ ProN W3" charset="0"/>
                <a:cs typeface="ヒラギノ角ゴ ProN W3" charset="0"/>
                <a:sym typeface="Helvetica Light" charset="0"/>
              </a:defRPr>
            </a:lvl4pPr>
            <a:lvl5pPr marL="2057400" indent="-228600">
              <a:spcBef>
                <a:spcPts val="4200"/>
              </a:spcBef>
              <a:buClr>
                <a:srgbClr val="000000"/>
              </a:buClr>
              <a:buSzPct val="100000"/>
              <a:buFont typeface="Helvetica Light" charset="0"/>
              <a:buChar char="•"/>
              <a:defRPr sz="3800">
                <a:solidFill>
                  <a:schemeClr val="tx1"/>
                </a:solidFill>
                <a:latin typeface="Helvetica Light" charset="0"/>
                <a:ea typeface="ヒラギノ角ゴ ProN W3" charset="0"/>
                <a:cs typeface="ヒラギノ角ゴ ProN W3" charset="0"/>
                <a:sym typeface="Helvetica Light" charset="0"/>
              </a:defRPr>
            </a:lvl5pPr>
            <a:lvl6pPr marL="2514600" indent="-228600" eaLnBrk="0" fontAlgn="base" hangingPunct="0">
              <a:spcBef>
                <a:spcPts val="42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Helvetica Light" charset="0"/>
              <a:buChar char="•"/>
              <a:defRPr sz="3800">
                <a:solidFill>
                  <a:schemeClr val="tx1"/>
                </a:solidFill>
                <a:latin typeface="Helvetica Light" charset="0"/>
                <a:ea typeface="ヒラギノ角ゴ ProN W3" charset="0"/>
                <a:cs typeface="ヒラギノ角ゴ ProN W3" charset="0"/>
                <a:sym typeface="Helvetica Light" charset="0"/>
              </a:defRPr>
            </a:lvl6pPr>
            <a:lvl7pPr marL="2971800" indent="-228600" eaLnBrk="0" fontAlgn="base" hangingPunct="0">
              <a:spcBef>
                <a:spcPts val="42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Helvetica Light" charset="0"/>
              <a:buChar char="•"/>
              <a:defRPr sz="3800">
                <a:solidFill>
                  <a:schemeClr val="tx1"/>
                </a:solidFill>
                <a:latin typeface="Helvetica Light" charset="0"/>
                <a:ea typeface="ヒラギノ角ゴ ProN W3" charset="0"/>
                <a:cs typeface="ヒラギノ角ゴ ProN W3" charset="0"/>
                <a:sym typeface="Helvetica Light" charset="0"/>
              </a:defRPr>
            </a:lvl7pPr>
            <a:lvl8pPr marL="3429000" indent="-228600" eaLnBrk="0" fontAlgn="base" hangingPunct="0">
              <a:spcBef>
                <a:spcPts val="42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Helvetica Light" charset="0"/>
              <a:buChar char="•"/>
              <a:defRPr sz="3800">
                <a:solidFill>
                  <a:schemeClr val="tx1"/>
                </a:solidFill>
                <a:latin typeface="Helvetica Light" charset="0"/>
                <a:ea typeface="ヒラギノ角ゴ ProN W3" charset="0"/>
                <a:cs typeface="ヒラギノ角ゴ ProN W3" charset="0"/>
                <a:sym typeface="Helvetica Light" charset="0"/>
              </a:defRPr>
            </a:lvl8pPr>
            <a:lvl9pPr marL="3886200" indent="-228600" eaLnBrk="0" fontAlgn="base" hangingPunct="0">
              <a:spcBef>
                <a:spcPts val="42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Helvetica Light" charset="0"/>
              <a:buChar char="•"/>
              <a:defRPr sz="3800">
                <a:solidFill>
                  <a:schemeClr val="tx1"/>
                </a:solidFill>
                <a:latin typeface="Helvetica Light" charset="0"/>
                <a:ea typeface="ヒラギノ角ゴ ProN W3" charset="0"/>
                <a:cs typeface="ヒラギノ角ゴ ProN W3" charset="0"/>
                <a:sym typeface="Helvetica Light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nl-BE" sz="1055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Times New Roman" panose="02020603050405020304" pitchFamily="18" charset="0"/>
              </a:rPr>
              <a:t>1</a:t>
            </a:r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7654" y="146304"/>
            <a:ext cx="2605434" cy="993947"/>
          </a:xfrm>
          <a:prstGeom prst="rect">
            <a:avLst/>
          </a:prstGeom>
        </p:spPr>
      </p:pic>
      <p:sp>
        <p:nvSpPr>
          <p:cNvPr id="2" name="Rechthoek 1"/>
          <p:cNvSpPr/>
          <p:nvPr/>
        </p:nvSpPr>
        <p:spPr>
          <a:xfrm>
            <a:off x="534439" y="927571"/>
            <a:ext cx="11371118" cy="60478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33400" indent="-533400">
              <a:lnSpc>
                <a:spcPct val="150000"/>
              </a:lnSpc>
            </a:pPr>
            <a:r>
              <a:rPr lang="ca-ES" altLang="ca-ES" sz="3600" i="1" dirty="0" smtClean="0">
                <a:latin typeface="+mj-lt"/>
              </a:rPr>
              <a:t>Upstream of dividends between companies</a:t>
            </a:r>
          </a:p>
          <a:p>
            <a:pPr>
              <a:lnSpc>
                <a:spcPct val="150000"/>
              </a:lnSpc>
            </a:pPr>
            <a:r>
              <a:rPr lang="ca-ES" altLang="ca-ES" dirty="0">
                <a:latin typeface="+mj-lt"/>
              </a:rPr>
              <a:t>	</a:t>
            </a:r>
            <a:r>
              <a:rPr lang="ca-ES" altLang="ca-ES" dirty="0" smtClean="0">
                <a:latin typeface="+mj-lt"/>
              </a:rPr>
              <a:t>				</a:t>
            </a:r>
            <a:r>
              <a:rPr lang="ca-ES" altLang="ca-ES" sz="1600" i="1" dirty="0" smtClean="0">
                <a:latin typeface="+mj-lt"/>
              </a:rPr>
              <a:t>(Spanish / branch / subsidiary -&gt; Belgian company)</a:t>
            </a:r>
          </a:p>
          <a:p>
            <a:pPr>
              <a:lnSpc>
                <a:spcPct val="150000"/>
              </a:lnSpc>
            </a:pPr>
            <a:r>
              <a:rPr lang="ca-ES" altLang="ca-ES" dirty="0">
                <a:latin typeface="+mj-lt"/>
              </a:rPr>
              <a:t>	</a:t>
            </a:r>
            <a:endParaRPr lang="ca-ES" altLang="ca-ES" dirty="0" smtClean="0">
              <a:latin typeface="+mj-lt"/>
            </a:endParaRPr>
          </a:p>
          <a:p>
            <a:pPr>
              <a:lnSpc>
                <a:spcPct val="150000"/>
              </a:lnSpc>
            </a:pPr>
            <a:r>
              <a:rPr lang="ca-ES" altLang="ca-ES" dirty="0" smtClean="0">
                <a:latin typeface="+mj-lt"/>
              </a:rPr>
              <a:t>1. exemption from </a:t>
            </a:r>
            <a:r>
              <a:rPr lang="ca-ES" altLang="ca-ES" b="1" dirty="0" smtClean="0">
                <a:latin typeface="+mj-lt"/>
              </a:rPr>
              <a:t>withholding taxes 		</a:t>
            </a:r>
            <a:r>
              <a:rPr lang="ca-ES" altLang="ca-ES" sz="1600" i="1" dirty="0" smtClean="0">
                <a:latin typeface="+mj-lt"/>
              </a:rPr>
              <a:t>(EU, Parent-Subsidiary Directive) 		</a:t>
            </a:r>
            <a:r>
              <a:rPr lang="ca-ES" altLang="ca-ES" dirty="0" smtClean="0">
                <a:latin typeface="+mj-lt"/>
              </a:rPr>
              <a:t> </a:t>
            </a:r>
            <a:r>
              <a:rPr lang="ca-ES" altLang="ca-ES" sz="1400" i="1" dirty="0" smtClean="0">
                <a:latin typeface="+mj-lt"/>
              </a:rPr>
              <a:t>(normally = 20% / 19% in 2016)</a:t>
            </a:r>
            <a:endParaRPr lang="ca-ES" altLang="ca-ES" sz="1600" dirty="0" smtClean="0">
              <a:latin typeface="+mj-lt"/>
            </a:endParaRPr>
          </a:p>
          <a:p>
            <a:pPr>
              <a:lnSpc>
                <a:spcPct val="150000"/>
              </a:lnSpc>
            </a:pPr>
            <a:r>
              <a:rPr lang="ca-ES" altLang="ca-ES" sz="1600" dirty="0">
                <a:latin typeface="+mj-lt"/>
              </a:rPr>
              <a:t>	</a:t>
            </a:r>
            <a:r>
              <a:rPr lang="ca-ES" altLang="ca-ES" sz="1600" dirty="0" smtClean="0">
                <a:latin typeface="+mj-lt"/>
              </a:rPr>
              <a:t>	* minimal </a:t>
            </a:r>
            <a:r>
              <a:rPr lang="ca-ES" altLang="ca-ES" sz="1600" b="1" u="sng" dirty="0" smtClean="0">
                <a:latin typeface="+mj-lt"/>
              </a:rPr>
              <a:t>5%</a:t>
            </a:r>
            <a:r>
              <a:rPr lang="ca-ES" altLang="ca-ES" sz="1600" dirty="0" smtClean="0">
                <a:latin typeface="+mj-lt"/>
              </a:rPr>
              <a:t> share participation by Belgian company in Spanish entity </a:t>
            </a:r>
            <a:r>
              <a:rPr lang="ca-ES" altLang="ca-ES" sz="1600" i="1" dirty="0" smtClean="0">
                <a:latin typeface="+mj-lt"/>
              </a:rPr>
              <a:t>or:</a:t>
            </a:r>
          </a:p>
          <a:p>
            <a:pPr>
              <a:lnSpc>
                <a:spcPct val="150000"/>
              </a:lnSpc>
            </a:pPr>
            <a:r>
              <a:rPr lang="ca-ES" altLang="ca-ES" sz="1600" dirty="0">
                <a:latin typeface="+mj-lt"/>
              </a:rPr>
              <a:t>	</a:t>
            </a:r>
            <a:r>
              <a:rPr lang="ca-ES" altLang="ca-ES" sz="1600" dirty="0" smtClean="0">
                <a:latin typeface="+mj-lt"/>
              </a:rPr>
              <a:t>	</a:t>
            </a:r>
            <a:r>
              <a:rPr lang="ca-ES" altLang="ca-ES" sz="1600" i="1" dirty="0" smtClean="0">
                <a:latin typeface="+mj-lt"/>
              </a:rPr>
              <a:t>   less than 5% but with an acquisition value of min. 20 million Euro		 </a:t>
            </a:r>
            <a:r>
              <a:rPr lang="ca-ES" altLang="ca-ES" sz="1400" i="1" dirty="0" smtClean="0">
                <a:latin typeface="+mj-lt"/>
              </a:rPr>
              <a:t>(acquisitions since 1/1/2015)</a:t>
            </a:r>
          </a:p>
          <a:p>
            <a:pPr>
              <a:lnSpc>
                <a:spcPct val="150000"/>
              </a:lnSpc>
            </a:pPr>
            <a:r>
              <a:rPr lang="ca-ES" altLang="ca-ES" sz="1600" dirty="0">
                <a:latin typeface="+mj-lt"/>
              </a:rPr>
              <a:t>	</a:t>
            </a:r>
            <a:r>
              <a:rPr lang="ca-ES" altLang="ca-ES" sz="1600" dirty="0" smtClean="0">
                <a:latin typeface="+mj-lt"/>
              </a:rPr>
              <a:t>	* participation held already for at least </a:t>
            </a:r>
            <a:r>
              <a:rPr lang="ca-ES" altLang="ca-ES" sz="1600" b="1" u="sng" dirty="0" smtClean="0">
                <a:latin typeface="+mj-lt"/>
              </a:rPr>
              <a:t>1 year </a:t>
            </a:r>
            <a:r>
              <a:rPr lang="ca-ES" altLang="ca-ES" sz="1600" dirty="0" smtClean="0">
                <a:latin typeface="+mj-lt"/>
              </a:rPr>
              <a:t>before distribution 		 </a:t>
            </a:r>
            <a:r>
              <a:rPr lang="ca-ES" altLang="ca-ES" sz="1400" i="1" dirty="0" smtClean="0">
                <a:latin typeface="+mj-lt"/>
              </a:rPr>
              <a:t>(if not: withholding tax with tax refund) </a:t>
            </a:r>
          </a:p>
          <a:p>
            <a:pPr>
              <a:lnSpc>
                <a:spcPct val="150000"/>
              </a:lnSpc>
            </a:pPr>
            <a:r>
              <a:rPr lang="ca-ES" altLang="ca-ES" dirty="0" smtClean="0">
                <a:latin typeface="+mj-lt"/>
              </a:rPr>
              <a:t>	</a:t>
            </a:r>
          </a:p>
          <a:p>
            <a:pPr>
              <a:lnSpc>
                <a:spcPct val="150000"/>
              </a:lnSpc>
            </a:pPr>
            <a:r>
              <a:rPr lang="ca-ES" altLang="ca-ES" dirty="0" smtClean="0">
                <a:latin typeface="+mj-lt"/>
              </a:rPr>
              <a:t>2.  </a:t>
            </a:r>
            <a:r>
              <a:rPr lang="ca-ES" altLang="ca-ES" b="1" u="sng" dirty="0" smtClean="0">
                <a:latin typeface="+mj-lt"/>
              </a:rPr>
              <a:t>95%</a:t>
            </a:r>
            <a:r>
              <a:rPr lang="ca-ES" altLang="ca-ES" dirty="0" smtClean="0">
                <a:latin typeface="+mj-lt"/>
              </a:rPr>
              <a:t> of dividend is exempt from </a:t>
            </a:r>
            <a:r>
              <a:rPr lang="ca-ES" altLang="ca-ES" b="1" dirty="0" smtClean="0">
                <a:latin typeface="+mj-lt"/>
              </a:rPr>
              <a:t>company tax in Belgium</a:t>
            </a:r>
            <a:r>
              <a:rPr lang="ca-ES" altLang="ca-ES" dirty="0" smtClean="0">
                <a:latin typeface="+mj-lt"/>
              </a:rPr>
              <a:t>				</a:t>
            </a:r>
            <a:r>
              <a:rPr lang="ca-ES" altLang="ca-ES" sz="1600" dirty="0" smtClean="0">
                <a:latin typeface="+mj-lt"/>
              </a:rPr>
              <a:t> </a:t>
            </a:r>
            <a:r>
              <a:rPr lang="ca-ES" altLang="ca-ES" sz="1400" i="1" dirty="0" smtClean="0">
                <a:latin typeface="+mj-lt"/>
              </a:rPr>
              <a:t>(only 5% of dividend taxed at 33,99%)</a:t>
            </a:r>
          </a:p>
          <a:p>
            <a:pPr>
              <a:lnSpc>
                <a:spcPct val="150000"/>
              </a:lnSpc>
            </a:pPr>
            <a:r>
              <a:rPr lang="ca-ES" altLang="ca-ES" dirty="0" smtClean="0">
                <a:latin typeface="+mj-lt"/>
              </a:rPr>
              <a:t>		= </a:t>
            </a:r>
            <a:r>
              <a:rPr lang="ca-ES" altLang="ca-ES" b="1" u="sng" dirty="0" smtClean="0">
                <a:latin typeface="+mj-lt"/>
              </a:rPr>
              <a:t>DTI</a:t>
            </a:r>
            <a:r>
              <a:rPr lang="ca-ES" altLang="ca-ES" u="sng" dirty="0" smtClean="0">
                <a:latin typeface="+mj-lt"/>
              </a:rPr>
              <a:t> “</a:t>
            </a:r>
            <a:r>
              <a:rPr lang="ca-ES" altLang="ca-ES" i="1" u="sng" dirty="0" smtClean="0">
                <a:latin typeface="+mj-lt"/>
              </a:rPr>
              <a:t>definitely taxed income</a:t>
            </a:r>
            <a:r>
              <a:rPr lang="ca-ES" altLang="ca-ES" u="sng" dirty="0" smtClean="0">
                <a:latin typeface="+mj-lt"/>
              </a:rPr>
              <a:t>”</a:t>
            </a:r>
            <a:r>
              <a:rPr lang="ca-ES" altLang="ca-ES" dirty="0" smtClean="0">
                <a:latin typeface="+mj-lt"/>
              </a:rPr>
              <a:t> 	  </a:t>
            </a:r>
            <a:r>
              <a:rPr lang="ca-ES" altLang="ca-ES" sz="1400" i="1" dirty="0" smtClean="0">
                <a:latin typeface="+mj-lt"/>
              </a:rPr>
              <a:t>(DBI: “definitief belaste inkomsten”; RDI: “revenus définitivement imposés”)</a:t>
            </a:r>
          </a:p>
          <a:p>
            <a:pPr>
              <a:lnSpc>
                <a:spcPct val="150000"/>
              </a:lnSpc>
            </a:pPr>
            <a:r>
              <a:rPr lang="ca-ES" altLang="ca-ES" sz="1600" i="1" dirty="0">
                <a:latin typeface="+mj-lt"/>
              </a:rPr>
              <a:t>	</a:t>
            </a:r>
            <a:r>
              <a:rPr lang="ca-ES" altLang="ca-ES" sz="1600" dirty="0" smtClean="0">
                <a:latin typeface="+mj-lt"/>
              </a:rPr>
              <a:t>	* minimal </a:t>
            </a:r>
            <a:r>
              <a:rPr lang="ca-ES" altLang="ca-ES" sz="1600" b="1" u="sng" dirty="0" smtClean="0">
                <a:latin typeface="+mj-lt"/>
              </a:rPr>
              <a:t>10%</a:t>
            </a:r>
            <a:r>
              <a:rPr lang="ca-ES" altLang="ca-ES" sz="1600" dirty="0" smtClean="0">
                <a:latin typeface="+mj-lt"/>
              </a:rPr>
              <a:t> share participation by Belgian company in Spanish entity </a:t>
            </a:r>
            <a:r>
              <a:rPr lang="ca-ES" altLang="ca-ES" sz="1600" i="1" dirty="0" smtClean="0">
                <a:latin typeface="+mj-lt"/>
              </a:rPr>
              <a:t>or:</a:t>
            </a:r>
          </a:p>
          <a:p>
            <a:pPr>
              <a:lnSpc>
                <a:spcPct val="150000"/>
              </a:lnSpc>
            </a:pPr>
            <a:r>
              <a:rPr lang="ca-ES" altLang="ca-ES" sz="1600" i="1" dirty="0">
                <a:latin typeface="+mj-lt"/>
              </a:rPr>
              <a:t>	</a:t>
            </a:r>
            <a:r>
              <a:rPr lang="ca-ES" altLang="ca-ES" sz="1600" i="1" dirty="0" smtClean="0">
                <a:latin typeface="+mj-lt"/>
              </a:rPr>
              <a:t>	* less than 10% but with an acquisition value of min. 2,5 million Euro</a:t>
            </a:r>
          </a:p>
          <a:p>
            <a:pPr>
              <a:lnSpc>
                <a:spcPct val="150000"/>
              </a:lnSpc>
            </a:pPr>
            <a:r>
              <a:rPr lang="ca-ES" altLang="ca-ES" sz="1600" i="1" dirty="0">
                <a:latin typeface="+mj-lt"/>
              </a:rPr>
              <a:t>	</a:t>
            </a:r>
            <a:r>
              <a:rPr lang="ca-ES" altLang="ca-ES" sz="1600" i="1" dirty="0" smtClean="0">
                <a:latin typeface="+mj-lt"/>
              </a:rPr>
              <a:t>	</a:t>
            </a:r>
            <a:r>
              <a:rPr lang="ca-ES" altLang="ca-ES" sz="1600" dirty="0" smtClean="0">
                <a:latin typeface="+mj-lt"/>
              </a:rPr>
              <a:t>* participation held already for at least </a:t>
            </a:r>
            <a:r>
              <a:rPr lang="ca-ES" altLang="ca-ES" sz="1600" b="1" u="sng" dirty="0" smtClean="0">
                <a:latin typeface="+mj-lt"/>
              </a:rPr>
              <a:t>1 year </a:t>
            </a:r>
            <a:r>
              <a:rPr lang="ca-ES" altLang="ca-ES" sz="1600" dirty="0" smtClean="0">
                <a:latin typeface="+mj-lt"/>
              </a:rPr>
              <a:t>before distribution</a:t>
            </a:r>
            <a:endParaRPr lang="ca-ES" altLang="ca-ES" sz="1600" dirty="0">
              <a:latin typeface="+mj-lt"/>
            </a:endParaRPr>
          </a:p>
          <a:p>
            <a:pPr marL="533400" indent="-533400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en-US" altLang="ca-ES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970928221"/>
      </p:ext>
    </p:extLst>
  </p:cSld>
  <p:clrMapOvr>
    <a:masterClrMapping/>
  </p:clrMapOvr>
  <p:transition spd="slow">
    <p:zoom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/>
          </p:cNvSpPr>
          <p:nvPr/>
        </p:nvSpPr>
        <p:spPr bwMode="auto">
          <a:xfrm>
            <a:off x="581198" y="927571"/>
            <a:ext cx="11277600" cy="58132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9297" tIns="53578" rIns="89297" bIns="53578"/>
          <a:lstStyle>
            <a:lvl1pPr>
              <a:spcBef>
                <a:spcPts val="4200"/>
              </a:spcBef>
              <a:buClr>
                <a:srgbClr val="000000"/>
              </a:buClr>
              <a:buSzPct val="100000"/>
              <a:buFont typeface="Helvetica Light" charset="0"/>
              <a:buChar char="•"/>
              <a:defRPr sz="3800">
                <a:solidFill>
                  <a:schemeClr val="tx1"/>
                </a:solidFill>
                <a:latin typeface="Helvetica Light" charset="0"/>
                <a:ea typeface="ヒラギノ角ゴ ProN W3" charset="0"/>
                <a:cs typeface="ヒラギノ角ゴ ProN W3" charset="0"/>
                <a:sym typeface="Helvetica Light" charset="0"/>
              </a:defRPr>
            </a:lvl1pPr>
            <a:lvl2pPr marL="742950" indent="-285750">
              <a:spcBef>
                <a:spcPts val="4200"/>
              </a:spcBef>
              <a:buClr>
                <a:srgbClr val="000000"/>
              </a:buClr>
              <a:buSzPct val="100000"/>
              <a:buFont typeface="Helvetica Light" charset="0"/>
              <a:buChar char="•"/>
              <a:defRPr sz="3800">
                <a:solidFill>
                  <a:schemeClr val="tx1"/>
                </a:solidFill>
                <a:latin typeface="Helvetica Light" charset="0"/>
                <a:ea typeface="ヒラギノ角ゴ ProN W3" charset="0"/>
                <a:cs typeface="ヒラギノ角ゴ ProN W3" charset="0"/>
                <a:sym typeface="Helvetica Light" charset="0"/>
              </a:defRPr>
            </a:lvl2pPr>
            <a:lvl3pPr marL="1143000" indent="-228600">
              <a:spcBef>
                <a:spcPts val="4200"/>
              </a:spcBef>
              <a:buClr>
                <a:srgbClr val="000000"/>
              </a:buClr>
              <a:buSzPct val="100000"/>
              <a:buFont typeface="Helvetica Light" charset="0"/>
              <a:buChar char="•"/>
              <a:defRPr sz="3800">
                <a:solidFill>
                  <a:schemeClr val="tx1"/>
                </a:solidFill>
                <a:latin typeface="Helvetica Light" charset="0"/>
                <a:ea typeface="ヒラギノ角ゴ ProN W3" charset="0"/>
                <a:cs typeface="ヒラギノ角ゴ ProN W3" charset="0"/>
                <a:sym typeface="Helvetica Light" charset="0"/>
              </a:defRPr>
            </a:lvl3pPr>
            <a:lvl4pPr marL="1600200" indent="-228600">
              <a:spcBef>
                <a:spcPts val="4200"/>
              </a:spcBef>
              <a:buClr>
                <a:srgbClr val="000000"/>
              </a:buClr>
              <a:buSzPct val="100000"/>
              <a:buFont typeface="Helvetica Light" charset="0"/>
              <a:buChar char="•"/>
              <a:defRPr sz="3800">
                <a:solidFill>
                  <a:schemeClr val="tx1"/>
                </a:solidFill>
                <a:latin typeface="Helvetica Light" charset="0"/>
                <a:ea typeface="ヒラギノ角ゴ ProN W3" charset="0"/>
                <a:cs typeface="ヒラギノ角ゴ ProN W3" charset="0"/>
                <a:sym typeface="Helvetica Light" charset="0"/>
              </a:defRPr>
            </a:lvl4pPr>
            <a:lvl5pPr marL="1587500">
              <a:spcBef>
                <a:spcPts val="4200"/>
              </a:spcBef>
              <a:buClr>
                <a:srgbClr val="000000"/>
              </a:buClr>
              <a:buSzPct val="100000"/>
              <a:buFont typeface="Helvetica Light" charset="0"/>
              <a:buChar char="•"/>
              <a:defRPr sz="3800">
                <a:solidFill>
                  <a:schemeClr val="tx1"/>
                </a:solidFill>
                <a:latin typeface="Helvetica Light" charset="0"/>
                <a:ea typeface="ヒラギノ角ゴ ProN W3" charset="0"/>
                <a:cs typeface="ヒラギノ角ゴ ProN W3" charset="0"/>
                <a:sym typeface="Helvetica Light" charset="0"/>
              </a:defRPr>
            </a:lvl5pPr>
            <a:lvl6pPr marL="2044700" eaLnBrk="0" fontAlgn="base" hangingPunct="0">
              <a:spcBef>
                <a:spcPts val="42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Helvetica Light" charset="0"/>
              <a:buChar char="•"/>
              <a:defRPr sz="3800">
                <a:solidFill>
                  <a:schemeClr val="tx1"/>
                </a:solidFill>
                <a:latin typeface="Helvetica Light" charset="0"/>
                <a:ea typeface="ヒラギノ角ゴ ProN W3" charset="0"/>
                <a:cs typeface="ヒラギノ角ゴ ProN W3" charset="0"/>
                <a:sym typeface="Helvetica Light" charset="0"/>
              </a:defRPr>
            </a:lvl6pPr>
            <a:lvl7pPr marL="2501900" eaLnBrk="0" fontAlgn="base" hangingPunct="0">
              <a:spcBef>
                <a:spcPts val="42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Helvetica Light" charset="0"/>
              <a:buChar char="•"/>
              <a:defRPr sz="3800">
                <a:solidFill>
                  <a:schemeClr val="tx1"/>
                </a:solidFill>
                <a:latin typeface="Helvetica Light" charset="0"/>
                <a:ea typeface="ヒラギノ角ゴ ProN W3" charset="0"/>
                <a:cs typeface="ヒラギノ角ゴ ProN W3" charset="0"/>
                <a:sym typeface="Helvetica Light" charset="0"/>
              </a:defRPr>
            </a:lvl7pPr>
            <a:lvl8pPr marL="2959100" eaLnBrk="0" fontAlgn="base" hangingPunct="0">
              <a:spcBef>
                <a:spcPts val="42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Helvetica Light" charset="0"/>
              <a:buChar char="•"/>
              <a:defRPr sz="3800">
                <a:solidFill>
                  <a:schemeClr val="tx1"/>
                </a:solidFill>
                <a:latin typeface="Helvetica Light" charset="0"/>
                <a:ea typeface="ヒラギノ角ゴ ProN W3" charset="0"/>
                <a:cs typeface="ヒラギノ角ゴ ProN W3" charset="0"/>
                <a:sym typeface="Helvetica Light" charset="0"/>
              </a:defRPr>
            </a:lvl8pPr>
            <a:lvl9pPr marL="3416300" eaLnBrk="0" fontAlgn="base" hangingPunct="0">
              <a:spcBef>
                <a:spcPts val="42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Helvetica Light" charset="0"/>
              <a:buChar char="•"/>
              <a:defRPr sz="3800">
                <a:solidFill>
                  <a:schemeClr val="tx1"/>
                </a:solidFill>
                <a:latin typeface="Helvetica Light" charset="0"/>
                <a:ea typeface="ヒラギノ角ゴ ProN W3" charset="0"/>
                <a:cs typeface="ヒラギノ角ゴ ProN W3" charset="0"/>
                <a:sym typeface="Helvetica Light" charset="0"/>
              </a:defRPr>
            </a:lvl9pPr>
          </a:lstStyle>
          <a:p>
            <a:pPr algn="ctr">
              <a:spcBef>
                <a:spcPts val="703"/>
              </a:spcBef>
              <a:buClrTx/>
              <a:buSzTx/>
              <a:buNone/>
            </a:pPr>
            <a:endParaRPr lang="nl-BE" altLang="nl-BE" sz="1266" dirty="0">
              <a:latin typeface="Arial Italic" charset="0"/>
              <a:ea typeface="Arial Italic" charset="0"/>
              <a:cs typeface="Arial Italic" charset="0"/>
              <a:sym typeface="Arial Italic" charset="0"/>
            </a:endParaRPr>
          </a:p>
        </p:txBody>
      </p:sp>
      <p:sp>
        <p:nvSpPr>
          <p:cNvPr id="21507" name="Rectangle 3"/>
          <p:cNvSpPr>
            <a:spLocks/>
          </p:cNvSpPr>
          <p:nvPr/>
        </p:nvSpPr>
        <p:spPr bwMode="auto">
          <a:xfrm>
            <a:off x="4781104" y="6283152"/>
            <a:ext cx="1905372" cy="4576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9297" tIns="53578" rIns="89297" bIns="53578"/>
          <a:lstStyle>
            <a:lvl1pPr>
              <a:spcBef>
                <a:spcPts val="4200"/>
              </a:spcBef>
              <a:buClr>
                <a:srgbClr val="000000"/>
              </a:buClr>
              <a:buSzPct val="100000"/>
              <a:buFont typeface="Helvetica Light" charset="0"/>
              <a:buChar char="•"/>
              <a:defRPr sz="3800">
                <a:solidFill>
                  <a:schemeClr val="tx1"/>
                </a:solidFill>
                <a:latin typeface="Helvetica Light" charset="0"/>
                <a:ea typeface="ヒラギノ角ゴ ProN W3" charset="0"/>
                <a:cs typeface="ヒラギノ角ゴ ProN W3" charset="0"/>
                <a:sym typeface="Helvetica Light" charset="0"/>
              </a:defRPr>
            </a:lvl1pPr>
            <a:lvl2pPr marL="742950" indent="-285750">
              <a:spcBef>
                <a:spcPts val="4200"/>
              </a:spcBef>
              <a:buClr>
                <a:srgbClr val="000000"/>
              </a:buClr>
              <a:buSzPct val="100000"/>
              <a:buFont typeface="Helvetica Light" charset="0"/>
              <a:buChar char="•"/>
              <a:defRPr sz="3800">
                <a:solidFill>
                  <a:schemeClr val="tx1"/>
                </a:solidFill>
                <a:latin typeface="Helvetica Light" charset="0"/>
                <a:ea typeface="ヒラギノ角ゴ ProN W3" charset="0"/>
                <a:cs typeface="ヒラギノ角ゴ ProN W3" charset="0"/>
                <a:sym typeface="Helvetica Light" charset="0"/>
              </a:defRPr>
            </a:lvl2pPr>
            <a:lvl3pPr marL="1143000" indent="-228600">
              <a:spcBef>
                <a:spcPts val="4200"/>
              </a:spcBef>
              <a:buClr>
                <a:srgbClr val="000000"/>
              </a:buClr>
              <a:buSzPct val="100000"/>
              <a:buFont typeface="Helvetica Light" charset="0"/>
              <a:buChar char="•"/>
              <a:defRPr sz="3800">
                <a:solidFill>
                  <a:schemeClr val="tx1"/>
                </a:solidFill>
                <a:latin typeface="Helvetica Light" charset="0"/>
                <a:ea typeface="ヒラギノ角ゴ ProN W3" charset="0"/>
                <a:cs typeface="ヒラギノ角ゴ ProN W3" charset="0"/>
                <a:sym typeface="Helvetica Light" charset="0"/>
              </a:defRPr>
            </a:lvl3pPr>
            <a:lvl4pPr marL="1600200" indent="-228600">
              <a:spcBef>
                <a:spcPts val="4200"/>
              </a:spcBef>
              <a:buClr>
                <a:srgbClr val="000000"/>
              </a:buClr>
              <a:buSzPct val="100000"/>
              <a:buFont typeface="Helvetica Light" charset="0"/>
              <a:buChar char="•"/>
              <a:defRPr sz="3800">
                <a:solidFill>
                  <a:schemeClr val="tx1"/>
                </a:solidFill>
                <a:latin typeface="Helvetica Light" charset="0"/>
                <a:ea typeface="ヒラギノ角ゴ ProN W3" charset="0"/>
                <a:cs typeface="ヒラギノ角ゴ ProN W3" charset="0"/>
                <a:sym typeface="Helvetica Light" charset="0"/>
              </a:defRPr>
            </a:lvl4pPr>
            <a:lvl5pPr marL="2057400" indent="-228600">
              <a:spcBef>
                <a:spcPts val="4200"/>
              </a:spcBef>
              <a:buClr>
                <a:srgbClr val="000000"/>
              </a:buClr>
              <a:buSzPct val="100000"/>
              <a:buFont typeface="Helvetica Light" charset="0"/>
              <a:buChar char="•"/>
              <a:defRPr sz="3800">
                <a:solidFill>
                  <a:schemeClr val="tx1"/>
                </a:solidFill>
                <a:latin typeface="Helvetica Light" charset="0"/>
                <a:ea typeface="ヒラギノ角ゴ ProN W3" charset="0"/>
                <a:cs typeface="ヒラギノ角ゴ ProN W3" charset="0"/>
                <a:sym typeface="Helvetica Light" charset="0"/>
              </a:defRPr>
            </a:lvl5pPr>
            <a:lvl6pPr marL="2514600" indent="-228600" eaLnBrk="0" fontAlgn="base" hangingPunct="0">
              <a:spcBef>
                <a:spcPts val="42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Helvetica Light" charset="0"/>
              <a:buChar char="•"/>
              <a:defRPr sz="3800">
                <a:solidFill>
                  <a:schemeClr val="tx1"/>
                </a:solidFill>
                <a:latin typeface="Helvetica Light" charset="0"/>
                <a:ea typeface="ヒラギノ角ゴ ProN W3" charset="0"/>
                <a:cs typeface="ヒラギノ角ゴ ProN W3" charset="0"/>
                <a:sym typeface="Helvetica Light" charset="0"/>
              </a:defRPr>
            </a:lvl6pPr>
            <a:lvl7pPr marL="2971800" indent="-228600" eaLnBrk="0" fontAlgn="base" hangingPunct="0">
              <a:spcBef>
                <a:spcPts val="42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Helvetica Light" charset="0"/>
              <a:buChar char="•"/>
              <a:defRPr sz="3800">
                <a:solidFill>
                  <a:schemeClr val="tx1"/>
                </a:solidFill>
                <a:latin typeface="Helvetica Light" charset="0"/>
                <a:ea typeface="ヒラギノ角ゴ ProN W3" charset="0"/>
                <a:cs typeface="ヒラギノ角ゴ ProN W3" charset="0"/>
                <a:sym typeface="Helvetica Light" charset="0"/>
              </a:defRPr>
            </a:lvl7pPr>
            <a:lvl8pPr marL="3429000" indent="-228600" eaLnBrk="0" fontAlgn="base" hangingPunct="0">
              <a:spcBef>
                <a:spcPts val="42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Helvetica Light" charset="0"/>
              <a:buChar char="•"/>
              <a:defRPr sz="3800">
                <a:solidFill>
                  <a:schemeClr val="tx1"/>
                </a:solidFill>
                <a:latin typeface="Helvetica Light" charset="0"/>
                <a:ea typeface="ヒラギノ角ゴ ProN W3" charset="0"/>
                <a:cs typeface="ヒラギノ角ゴ ProN W3" charset="0"/>
                <a:sym typeface="Helvetica Light" charset="0"/>
              </a:defRPr>
            </a:lvl8pPr>
            <a:lvl9pPr marL="3886200" indent="-228600" eaLnBrk="0" fontAlgn="base" hangingPunct="0">
              <a:spcBef>
                <a:spcPts val="42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Helvetica Light" charset="0"/>
              <a:buChar char="•"/>
              <a:defRPr sz="3800">
                <a:solidFill>
                  <a:schemeClr val="tx1"/>
                </a:solidFill>
                <a:latin typeface="Helvetica Light" charset="0"/>
                <a:ea typeface="ヒラギノ角ゴ ProN W3" charset="0"/>
                <a:cs typeface="ヒラギノ角ゴ ProN W3" charset="0"/>
                <a:sym typeface="Helvetica Light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nl-BE" sz="1055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Times New Roman" panose="02020603050405020304" pitchFamily="18" charset="0"/>
              </a:rPr>
              <a:t>1</a:t>
            </a:r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7654" y="146304"/>
            <a:ext cx="2605434" cy="993947"/>
          </a:xfrm>
          <a:prstGeom prst="rect">
            <a:avLst/>
          </a:prstGeom>
        </p:spPr>
      </p:pic>
      <p:sp>
        <p:nvSpPr>
          <p:cNvPr id="2" name="Rechthoek 1"/>
          <p:cNvSpPr/>
          <p:nvPr/>
        </p:nvSpPr>
        <p:spPr>
          <a:xfrm>
            <a:off x="487680" y="1202605"/>
            <a:ext cx="11371118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33400" indent="-533400">
              <a:lnSpc>
                <a:spcPct val="150000"/>
              </a:lnSpc>
            </a:pPr>
            <a:r>
              <a:rPr lang="ca-ES" altLang="ca-ES" sz="3600" i="1" dirty="0" smtClean="0">
                <a:latin typeface="+mj-lt"/>
              </a:rPr>
              <a:t>Upstream of dividends to private shareholder</a:t>
            </a:r>
          </a:p>
          <a:p>
            <a:pPr>
              <a:lnSpc>
                <a:spcPct val="150000"/>
              </a:lnSpc>
            </a:pPr>
            <a:r>
              <a:rPr lang="ca-ES" altLang="ca-ES" dirty="0">
                <a:latin typeface="+mj-lt"/>
              </a:rPr>
              <a:t>	</a:t>
            </a:r>
            <a:r>
              <a:rPr lang="ca-ES" altLang="ca-ES" dirty="0" smtClean="0">
                <a:latin typeface="+mj-lt"/>
              </a:rPr>
              <a:t>				</a:t>
            </a:r>
            <a:r>
              <a:rPr lang="ca-ES" altLang="ca-ES" sz="1600" i="1" dirty="0" smtClean="0">
                <a:latin typeface="+mj-lt"/>
              </a:rPr>
              <a:t>(Spanish / branch / subsidiary -&gt; private shareholder)</a:t>
            </a:r>
          </a:p>
          <a:p>
            <a:pPr>
              <a:lnSpc>
                <a:spcPct val="150000"/>
              </a:lnSpc>
            </a:pPr>
            <a:r>
              <a:rPr lang="ca-ES" altLang="ca-ES" dirty="0">
                <a:latin typeface="+mj-lt"/>
              </a:rPr>
              <a:t>	</a:t>
            </a:r>
            <a:endParaRPr lang="ca-ES" altLang="ca-ES" dirty="0" smtClean="0">
              <a:latin typeface="+mj-lt"/>
            </a:endParaRPr>
          </a:p>
          <a:p>
            <a:pPr marL="342900" indent="-342900">
              <a:lnSpc>
                <a:spcPct val="150000"/>
              </a:lnSpc>
              <a:buAutoNum type="arabicPeriod"/>
            </a:pPr>
            <a:r>
              <a:rPr lang="ca-ES" altLang="ca-ES" b="1" u="sng" dirty="0" smtClean="0">
                <a:latin typeface="+mj-lt"/>
              </a:rPr>
              <a:t>Belgian (tax) resident shareholder</a:t>
            </a:r>
          </a:p>
          <a:p>
            <a:pPr>
              <a:lnSpc>
                <a:spcPct val="150000"/>
              </a:lnSpc>
            </a:pPr>
            <a:r>
              <a:rPr lang="ca-ES" altLang="ca-ES" dirty="0" smtClean="0">
                <a:latin typeface="+mj-lt"/>
              </a:rPr>
              <a:t>	a. Spanish withholding tax =		 </a:t>
            </a:r>
            <a:r>
              <a:rPr lang="ca-ES" altLang="ca-ES" b="1" dirty="0" smtClean="0">
                <a:latin typeface="+mj-lt"/>
              </a:rPr>
              <a:t>15%</a:t>
            </a:r>
            <a:r>
              <a:rPr lang="ca-ES" altLang="ca-ES" dirty="0" smtClean="0">
                <a:latin typeface="+mj-lt"/>
              </a:rPr>
              <a:t>	</a:t>
            </a:r>
            <a:r>
              <a:rPr lang="ca-ES" altLang="ca-ES" sz="1600" dirty="0" smtClean="0">
                <a:latin typeface="+mj-lt"/>
              </a:rPr>
              <a:t>(instead of normal withholding tax of 20%; 19% in 2016)</a:t>
            </a:r>
          </a:p>
          <a:p>
            <a:pPr>
              <a:lnSpc>
                <a:spcPct val="150000"/>
              </a:lnSpc>
            </a:pPr>
            <a:r>
              <a:rPr lang="ca-ES" altLang="ca-ES" dirty="0">
                <a:latin typeface="+mj-lt"/>
              </a:rPr>
              <a:t>	</a:t>
            </a:r>
            <a:r>
              <a:rPr lang="ca-ES" altLang="ca-ES" dirty="0" smtClean="0">
                <a:latin typeface="+mj-lt"/>
              </a:rPr>
              <a:t>b  </a:t>
            </a:r>
            <a:r>
              <a:rPr lang="ca-ES" altLang="ca-ES" sz="2400" b="1" dirty="0" smtClean="0">
                <a:latin typeface="+mj-lt"/>
              </a:rPr>
              <a:t>+</a:t>
            </a:r>
            <a:r>
              <a:rPr lang="ca-ES" altLang="ca-ES" dirty="0" smtClean="0">
                <a:latin typeface="+mj-lt"/>
              </a:rPr>
              <a:t> Belgian tax on dividends = 	</a:t>
            </a:r>
            <a:r>
              <a:rPr lang="ca-ES" altLang="ca-ES" b="1" dirty="0" smtClean="0">
                <a:latin typeface="+mj-lt"/>
              </a:rPr>
              <a:t> 25%</a:t>
            </a:r>
            <a:r>
              <a:rPr lang="ca-ES" altLang="ca-ES" dirty="0" smtClean="0">
                <a:latin typeface="+mj-lt"/>
              </a:rPr>
              <a:t>	</a:t>
            </a:r>
            <a:r>
              <a:rPr lang="ca-ES" altLang="ca-ES" sz="1600" dirty="0" smtClean="0">
                <a:latin typeface="+mj-lt"/>
              </a:rPr>
              <a:t>(27% in 2017)</a:t>
            </a:r>
            <a:endParaRPr lang="ca-ES" altLang="ca-ES" sz="1600" dirty="0">
              <a:latin typeface="+mj-lt"/>
            </a:endParaRPr>
          </a:p>
          <a:p>
            <a:pPr>
              <a:lnSpc>
                <a:spcPct val="150000"/>
              </a:lnSpc>
            </a:pPr>
            <a:r>
              <a:rPr lang="ca-ES" altLang="ca-ES" dirty="0" smtClean="0">
                <a:latin typeface="+mj-lt"/>
              </a:rPr>
              <a:t>		=&gt; Double Tax Treaty Belgium-Spain: taxes paid in Spain can be deducted from Belgian taxes </a:t>
            </a:r>
          </a:p>
          <a:p>
            <a:pPr>
              <a:lnSpc>
                <a:spcPct val="150000"/>
              </a:lnSpc>
            </a:pPr>
            <a:endParaRPr lang="ca-ES" altLang="ca-ES" dirty="0" smtClean="0">
              <a:latin typeface="+mj-lt"/>
            </a:endParaRPr>
          </a:p>
          <a:p>
            <a:pPr>
              <a:lnSpc>
                <a:spcPct val="150000"/>
              </a:lnSpc>
            </a:pPr>
            <a:r>
              <a:rPr lang="ca-ES" altLang="ca-ES" b="1" dirty="0" smtClean="0">
                <a:latin typeface="+mj-lt"/>
              </a:rPr>
              <a:t>2. </a:t>
            </a:r>
            <a:r>
              <a:rPr lang="ca-ES" altLang="ca-ES" b="1" u="sng" dirty="0" smtClean="0">
                <a:latin typeface="+mj-lt"/>
              </a:rPr>
              <a:t>Spanish (tax) resident shareholder</a:t>
            </a:r>
          </a:p>
          <a:p>
            <a:pPr>
              <a:lnSpc>
                <a:spcPct val="150000"/>
              </a:lnSpc>
            </a:pPr>
            <a:r>
              <a:rPr lang="ca-ES" altLang="ca-ES" dirty="0">
                <a:latin typeface="+mj-lt"/>
              </a:rPr>
              <a:t>	</a:t>
            </a:r>
            <a:r>
              <a:rPr lang="ca-ES" altLang="ca-ES" i="1" dirty="0" smtClean="0">
                <a:latin typeface="+mj-lt"/>
              </a:rPr>
              <a:t>= living at least 183 days/year in Spain / “center of vital interests” in Spain </a:t>
            </a:r>
          </a:p>
          <a:p>
            <a:pPr>
              <a:lnSpc>
                <a:spcPct val="150000"/>
              </a:lnSpc>
            </a:pPr>
            <a:r>
              <a:rPr lang="ca-ES" altLang="ca-ES" dirty="0" smtClean="0">
                <a:latin typeface="+mj-lt"/>
              </a:rPr>
              <a:t>	=&gt; only Spanish national taxes on dividends</a:t>
            </a:r>
          </a:p>
          <a:p>
            <a:pPr>
              <a:lnSpc>
                <a:spcPct val="150000"/>
              </a:lnSpc>
            </a:pPr>
            <a:r>
              <a:rPr lang="ca-ES" altLang="ca-ES" dirty="0">
                <a:latin typeface="+mj-lt"/>
              </a:rPr>
              <a:t>	</a:t>
            </a:r>
            <a:endParaRPr lang="ca-ES" altLang="ca-ES" dirty="0" smtClean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738790153"/>
      </p:ext>
    </p:extLst>
  </p:cSld>
  <p:clrMapOvr>
    <a:masterClrMapping/>
  </p:clrMapOvr>
  <p:transition spd="slow">
    <p:zoom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399</TotalTime>
  <Words>198</Words>
  <Application>Microsoft Office PowerPoint</Application>
  <PresentationFormat>Breedbeeld</PresentationFormat>
  <Paragraphs>152</Paragraphs>
  <Slides>16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9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16</vt:i4>
      </vt:variant>
    </vt:vector>
  </HeadingPairs>
  <TitlesOfParts>
    <vt:vector size="26" baseType="lpstr">
      <vt:lpstr>Arial</vt:lpstr>
      <vt:lpstr>Arial Italic</vt:lpstr>
      <vt:lpstr>Calibri</vt:lpstr>
      <vt:lpstr>Calibri Light</vt:lpstr>
      <vt:lpstr>Helvetica Light</vt:lpstr>
      <vt:lpstr>Lucida Grande</vt:lpstr>
      <vt:lpstr>Times New Roman</vt:lpstr>
      <vt:lpstr>Wingdings</vt:lpstr>
      <vt:lpstr>ヒラギノ角ゴ ProN W3</vt:lpstr>
      <vt:lpstr>Kantoorthema</vt:lpstr>
      <vt:lpstr>PowerPoint-presentatie</vt:lpstr>
      <vt:lpstr>Setting up a business in Spain</vt:lpstr>
      <vt:lpstr>Using a company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Alternative: Canary Islands  Special Zone (ZEC) </vt:lpstr>
      <vt:lpstr>PowerPoint-presentatie</vt:lpstr>
      <vt:lpstr>Financial exchange</vt:lpstr>
      <vt:lpstr>PowerPoint-presentatie</vt:lpstr>
      <vt:lpstr>PowerPoint-presentatie</vt:lpstr>
      <vt:lpstr>PowerPoint-presentatie</vt:lpstr>
      <vt:lpstr>PowerPoint-presentatie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Jo Vanbelle</dc:creator>
  <cp:lastModifiedBy>Jo Vanbelle</cp:lastModifiedBy>
  <cp:revision>43</cp:revision>
  <dcterms:created xsi:type="dcterms:W3CDTF">2015-11-09T16:11:22Z</dcterms:created>
  <dcterms:modified xsi:type="dcterms:W3CDTF">2015-11-30T17:21:19Z</dcterms:modified>
  <cp:contentStatus>Definitief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MarkAsFinal">
    <vt:bool>true</vt:bool>
  </property>
</Properties>
</file>